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70" r:id="rId14"/>
    <p:sldId id="268" r:id="rId15"/>
  </p:sldIdLst>
  <p:sldSz cx="9144000" cy="6858000" type="screen4x3"/>
  <p:notesSz cx="6864350" cy="999648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FB4F"/>
    <a:srgbClr val="05F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75097" autoAdjust="0"/>
  </p:normalViewPr>
  <p:slideViewPr>
    <p:cSldViewPr>
      <p:cViewPr varScale="1">
        <p:scale>
          <a:sx n="39" d="100"/>
          <a:sy n="39" d="100"/>
        </p:scale>
        <p:origin x="-157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27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6AF4DCBE-D0AD-4A28-AAD1-139D8A0BA463}" type="datetimeFigureOut">
              <a:rPr lang="hr-HR" smtClean="0"/>
              <a:pPr/>
              <a:t>22.1.2016.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F67A36F6-F449-4269-93C8-2988CA827B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48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C6637EC5-E246-4DD6-886D-7C01302AB4C6}" type="datetimeFigureOut">
              <a:rPr lang="hr-HR" smtClean="0"/>
              <a:pPr/>
              <a:t>22.1.2016.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1F92C513-BB8F-42F9-852C-6361C580F7C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8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TURISTIČNA ZVEZA SLOVENIJE</a:t>
            </a:r>
          </a:p>
          <a:p>
            <a:r>
              <a:rPr lang="hr-HR" dirty="0" smtClean="0"/>
              <a:t>13. Međunarodni</a:t>
            </a:r>
            <a:r>
              <a:rPr lang="hr-HR" baseline="0" dirty="0" smtClean="0"/>
              <a:t> festival „</a:t>
            </a:r>
            <a:r>
              <a:rPr lang="hr-HR" baseline="0" dirty="0" err="1" smtClean="0"/>
              <a:t>Več</a:t>
            </a:r>
            <a:r>
              <a:rPr lang="hr-HR" baseline="0" dirty="0" smtClean="0"/>
              <a:t> znanja za </a:t>
            </a:r>
            <a:r>
              <a:rPr lang="hr-HR" baseline="0" dirty="0" err="1" smtClean="0"/>
              <a:t>več</a:t>
            </a:r>
            <a:r>
              <a:rPr lang="hr-HR" baseline="0" dirty="0" smtClean="0"/>
              <a:t> turizma” – zeleni turizam</a:t>
            </a:r>
          </a:p>
          <a:p>
            <a:r>
              <a:rPr lang="hr-HR" baseline="0" dirty="0" smtClean="0"/>
              <a:t>Ljubljana, 27. Januara 2016. </a:t>
            </a:r>
          </a:p>
          <a:p>
            <a:r>
              <a:rPr lang="hr-HR" baseline="0" dirty="0" smtClean="0"/>
              <a:t>HOTEL  ZA SUTRA  - EKO HOTEL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C513-BB8F-42F9-852C-6361C580F7CE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2807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EKO MENADŽMENT </a:t>
            </a:r>
            <a:endParaRPr lang="hr-HR" dirty="0" smtClean="0"/>
          </a:p>
          <a:p>
            <a:r>
              <a:rPr lang="hr-HR" dirty="0" smtClean="0"/>
              <a:t>Odgovornost leži u kvalitetnom upravljanju za nekoliko</a:t>
            </a:r>
            <a:r>
              <a:rPr lang="hr-HR" baseline="0" dirty="0" smtClean="0"/>
              <a:t> područja:</a:t>
            </a:r>
            <a:endParaRPr lang="hr-HR" dirty="0" smtClean="0"/>
          </a:p>
          <a:p>
            <a:r>
              <a:rPr lang="hr-HR" dirty="0" smtClean="0"/>
              <a:t>- Briga </a:t>
            </a:r>
            <a:r>
              <a:rPr lang="hr-HR" dirty="0" smtClean="0"/>
              <a:t>o okruženju i podizanju </a:t>
            </a:r>
            <a:r>
              <a:rPr lang="hr-HR" dirty="0" smtClean="0"/>
              <a:t>kvalitete života</a:t>
            </a:r>
            <a:endParaRPr lang="hr-HR" dirty="0" smtClean="0"/>
          </a:p>
          <a:p>
            <a:pPr marL="171450" indent="-171450">
              <a:buFontTx/>
              <a:buChar char="-"/>
            </a:pPr>
            <a:r>
              <a:rPr lang="hr-HR" dirty="0" smtClean="0"/>
              <a:t>Upravljanje otpadom i briga o ekologiji</a:t>
            </a:r>
          </a:p>
          <a:p>
            <a:pPr marL="171450" indent="-171450">
              <a:buFontTx/>
              <a:buChar char="-"/>
            </a:pPr>
            <a:r>
              <a:rPr lang="hr-HR" dirty="0" smtClean="0"/>
              <a:t>Upravljanje potrošnjom</a:t>
            </a:r>
            <a:r>
              <a:rPr lang="hr-HR" baseline="0" dirty="0" smtClean="0"/>
              <a:t> vode i električnom energijom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Upravljanje ljudskim resursima – vrlo je važno jer će LJUDI upravljati tehnologijom i izvršavati svakodnevne zadatke prema propisanim eko </a:t>
            </a:r>
            <a:r>
              <a:rPr lang="hr-HR" baseline="0" smtClean="0"/>
              <a:t>standardima rada.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C513-BB8F-42F9-852C-6361C580F7CE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3916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Svrha projekta je angažiranje učenika u promišljanju odgovornog pristupa životnom okruženju korištenjem obnovljivih izvora energije racionalnim upravljanjem  resursima, kako prirodnim tako i antropogenim.</a:t>
            </a:r>
          </a:p>
          <a:p>
            <a:r>
              <a:rPr lang="hr-HR" dirty="0" smtClean="0"/>
              <a:t>Upoznati učenike s institucijama i gospodarskim subjektima te njihovu važnost u funkcioniranju turističke destinacije.</a:t>
            </a:r>
          </a:p>
          <a:p>
            <a:r>
              <a:rPr lang="hr-HR" dirty="0" smtClean="0"/>
              <a:t>Od projekta bi koristi trebali imati gospodarski subjekti koji se bave turizmom u Gradu, Županiji i Državi u cilju razvoja inovativnih rješenja u turističkoj ponudi.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C513-BB8F-42F9-852C-6361C580F7CE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1891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Naš moto je:</a:t>
            </a:r>
          </a:p>
          <a:p>
            <a:r>
              <a:rPr lang="it-IT" dirty="0" err="1" smtClean="0"/>
              <a:t>Misliti</a:t>
            </a:r>
            <a:r>
              <a:rPr lang="it-IT" dirty="0" smtClean="0"/>
              <a:t>, </a:t>
            </a:r>
            <a:r>
              <a:rPr lang="it-IT" dirty="0" err="1" smtClean="0"/>
              <a:t>planirati</a:t>
            </a:r>
            <a:r>
              <a:rPr lang="it-IT" dirty="0" smtClean="0"/>
              <a:t>, graditi i </a:t>
            </a:r>
            <a:r>
              <a:rPr lang="it-IT" dirty="0" err="1" smtClean="0"/>
              <a:t>poslovati</a:t>
            </a:r>
            <a:r>
              <a:rPr lang="it-IT" dirty="0" smtClean="0"/>
              <a:t> u </a:t>
            </a:r>
            <a:r>
              <a:rPr lang="it-IT" dirty="0" err="1" smtClean="0"/>
              <a:t>skladu</a:t>
            </a:r>
            <a:r>
              <a:rPr lang="it-IT" dirty="0" smtClean="0"/>
              <a:t> s </a:t>
            </a:r>
            <a:r>
              <a:rPr lang="it-IT" dirty="0" err="1" smtClean="0"/>
              <a:t>prirodom</a:t>
            </a:r>
            <a:r>
              <a:rPr lang="it-IT" dirty="0" smtClean="0"/>
              <a:t>.</a:t>
            </a:r>
          </a:p>
          <a:p>
            <a:r>
              <a:rPr lang="hr-HR" dirty="0" smtClean="0"/>
              <a:t>„Čovjek živi od prirode: čuvanjem prirode on</a:t>
            </a:r>
            <a:r>
              <a:rPr lang="hr-HR" baseline="0" dirty="0" smtClean="0"/>
              <a:t> </a:t>
            </a:r>
            <a:r>
              <a:rPr lang="hr-HR" dirty="0" smtClean="0"/>
              <a:t>štiti svoj život” 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C513-BB8F-42F9-852C-6361C580F7CE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0413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Turističko-ugostiteljska škola Antona </a:t>
            </a:r>
            <a:r>
              <a:rPr lang="hr-HR" dirty="0" err="1" smtClean="0"/>
              <a:t>Štifanića</a:t>
            </a:r>
            <a:r>
              <a:rPr lang="hr-HR" dirty="0" smtClean="0"/>
              <a:t> Poreč osnovana je 1964, a tijekom godina mijenjala je svoj ustroj, programe i lokaciju. Pod sadašnjim nazivom kao samostalna ustanova postoji od 1992. srednja je strukovna škola s pet programa za zanimanja: hotelijersko-turistički tehničar, turističko- hotelijerski komercijalist, konobar, kuhar i slastičar.</a:t>
            </a:r>
          </a:p>
          <a:p>
            <a:r>
              <a:rPr lang="vi-VN" dirty="0" smtClean="0"/>
              <a:t>Školu pohađa 320 učenika raspoređenih u 14 razrednih odjela u četverogodišnjem: HTT, THK i trogodišnjem trajanju: konobar, kuhar, slastičar.</a:t>
            </a:r>
            <a:endParaRPr lang="hr-HR" dirty="0" smtClean="0"/>
          </a:p>
          <a:p>
            <a:r>
              <a:rPr lang="hr-HR" dirty="0" smtClean="0"/>
              <a:t>Od specijaliziranih prostora u školi su dva praktikuma za kuharstvo i slastičarstvo, jedan praktikum za ugostiteljsko posluživanje, informatička učionica, dvije učionice opremljene nastavnom tehnikom za nastavu stranih jezika i predmeta hotelijersko-turističke struke, školska knjižnica. </a:t>
            </a:r>
          </a:p>
          <a:p>
            <a:r>
              <a:rPr lang="hr-HR" dirty="0" smtClean="0"/>
              <a:t>U Školi ima 50 zaposlenih, od čega 40 nastavnika: profesora, stručnih učitelja, stručnih suradnika i jedan suradnik u nastavi.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C513-BB8F-42F9-852C-6361C580F7CE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9272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Istra je najveći hrvatski poluotok, najzapadnija županija Republike Hrvatske, ukupne površine 3130 km2 i 208 055 stanovnika.</a:t>
            </a:r>
          </a:p>
          <a:p>
            <a:r>
              <a:rPr lang="hr-HR" dirty="0" smtClean="0"/>
              <a:t>Brojem turista Istra je tradicionalno vodeća regija u Hrvatskoj. Turistički promet u 2015.godini bilježi preko 3 mil. dolazaka i preko 20 mil. noćenja što je 30% od ukupnog broja noćenja u RH. </a:t>
            </a:r>
          </a:p>
          <a:p>
            <a:r>
              <a:rPr lang="hr-HR" dirty="0" smtClean="0"/>
              <a:t>Istra je vrhunska destinacija s brojnim priznanjima u turizmu.</a:t>
            </a:r>
          </a:p>
          <a:p>
            <a:r>
              <a:rPr lang="hr-HR" dirty="0" smtClean="0"/>
              <a:t>POREČ - Vodeći je turistički centar Istarske županije, prema broju turističkih dolazaka (430 759 ili 13,48%) i prema broju noćenja ( 2 882 615 ili 13,8%)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C513-BB8F-42F9-852C-6361C580F7CE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7333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Današnji način života u svijetu uzrokuje svakim danom sve veće nasilje nad čovjekom i prirodom.  </a:t>
            </a:r>
          </a:p>
          <a:p>
            <a:r>
              <a:rPr lang="vi-VN" dirty="0" smtClean="0"/>
              <a:t>U svrhu sprečavanja negativnih učinaka koje sa sobom nosi turizam, pogotovo masovni, stvoren je novi koncept održivog razvoja turizma pod nazivom EKO TURIZAM, nov stav, način ponašanja i filozofija življenja. To je turizam budućnosti, a ona je već počela.</a:t>
            </a:r>
          </a:p>
          <a:p>
            <a:r>
              <a:rPr lang="vi-VN" dirty="0" smtClean="0"/>
              <a:t>Potaknuti razmišljanjem o globalnim promjenama u prirodi koje kreiramo  svojom nebrigom i onečišćavanjem našeg jedinog planeta, te s obzirom na komparativne prednosti Istre u vidu prirodnih resursa, ljudskih resursa i drugih elemenata turističke destinacije Istra, projektni je tim došao do IDEJE za  izradu projekta pod nazivom:</a:t>
            </a:r>
          </a:p>
          <a:p>
            <a:r>
              <a:rPr lang="vi-VN" dirty="0" smtClean="0"/>
              <a:t> „HOTEL ZA SUTRA“ na primjeru Grada Poreča.</a:t>
            </a:r>
          </a:p>
          <a:p>
            <a:r>
              <a:rPr lang="vi-VN" dirty="0" smtClean="0"/>
              <a:t>Projekt se referira na Strategiju razvoja turizma RH do 2020. u dijelu  EKO orijentacije i razvoja održivog turizma koji uključuje ekološki odgovoran pristup u novoj izgradnji. </a:t>
            </a:r>
          </a:p>
          <a:p>
            <a:r>
              <a:rPr lang="vi-VN" dirty="0" smtClean="0"/>
              <a:t>Novi turistički proizvod/i za jačanje ukupne konkurentnosti destinacije u kojoj se škola/škole  nalaze temeljen/i na:</a:t>
            </a:r>
          </a:p>
          <a:p>
            <a:r>
              <a:rPr lang="vi-VN" dirty="0" smtClean="0"/>
              <a:t>- pozitivnim učincima u zaštiti okoliša </a:t>
            </a:r>
          </a:p>
          <a:p>
            <a:r>
              <a:rPr lang="vi-VN" dirty="0" smtClean="0"/>
              <a:t>- uvođenju novih tehnologija</a:t>
            </a:r>
          </a:p>
          <a:p>
            <a:r>
              <a:rPr lang="vi-VN" dirty="0" smtClean="0"/>
              <a:t>- uključivanju strateški definiranih posebnih oblika turizma (eko turizam , eno i gastro, omladinski, socijalni i dr.</a:t>
            </a:r>
          </a:p>
          <a:p>
            <a:r>
              <a:rPr lang="vi-VN" dirty="0" smtClean="0"/>
              <a:t>Ključno pitanje koje se postavlja je: Mogu li ja biti promotor promjena u svakodnevnici koje doprinose očuvanju okoliša?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C513-BB8F-42F9-852C-6361C580F7CE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2561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Istra obiluje prirodnim znamenitostima, gdje raste oko 680 biljnih vrsta, najrazličitije raslinje i maslinici. </a:t>
            </a:r>
          </a:p>
          <a:p>
            <a:r>
              <a:rPr lang="vi-VN" dirty="0" smtClean="0"/>
              <a:t>KLIMA - Osnovnu značajku podneblju istarskoga poluotoka daje sredozemna klima čija su glavna obilježja: topla i suha ljeta, s prosječnim brojem od 2.400 sunčanih sati godišnje što je pogodno za razvoj turizma.</a:t>
            </a:r>
          </a:p>
          <a:p>
            <a:r>
              <a:rPr lang="vi-VN" dirty="0" smtClean="0"/>
              <a:t>Istra se može pohvaliti s 29 zaštićenih područja prirode</a:t>
            </a:r>
          </a:p>
          <a:p>
            <a:r>
              <a:rPr lang="vi-VN" dirty="0" smtClean="0"/>
              <a:t>Među zakonom zaštićenim predjelima u Istarskoj su županiji poznati prirodni rezervati - nacionalni park Brijuni, park prirode Učka, zaštićeni krajolik Limski zaljev, Motovunska šuma, park šuma Zlatni rt i ornitološki rezervat Palud pokraj Rovinja, park šuma Šijana pokraj Pule i zaštićeni krajolik Kamenjak na samom jugu Istre</a:t>
            </a:r>
          </a:p>
          <a:p>
            <a:r>
              <a:rPr lang="vi-VN" dirty="0" smtClean="0"/>
              <a:t>Za čisto more dodjeljuje se - Plava zastava – Poreč ih ima najviše.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C513-BB8F-42F9-852C-6361C580F7CE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9644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Sve veću važnost u svjetskom turizmu ima upoznavanje turista s kulturno-povijesnim nasljeđem države u kojoj borave. Potražnja za kulturnim sadržajima raste. </a:t>
            </a:r>
          </a:p>
          <a:p>
            <a:r>
              <a:rPr lang="vi-VN" dirty="0" smtClean="0"/>
              <a:t>Istra je bila naseljena još u prapovijesno doba, antici  i kasnije….. i ima bogatu kulturno-povijesnu baštinu koju mora bolje predstaviti u turističkoj ponudi. </a:t>
            </a:r>
          </a:p>
          <a:p>
            <a:r>
              <a:rPr lang="vi-VN" dirty="0" smtClean="0"/>
              <a:t>Kulturno-povijesni spomenici Grada Poreča-Parenzo  su brojni:</a:t>
            </a:r>
          </a:p>
          <a:p>
            <a:r>
              <a:rPr lang="vi-VN" dirty="0" smtClean="0"/>
              <a:t>Najvažnija je Eufrazijeva bazilika iz 6. st. sa UNESCO-ve Svjetske baštine od 1997. godine</a:t>
            </a:r>
          </a:p>
          <a:p>
            <a:r>
              <a:rPr lang="vi-VN" dirty="0" smtClean="0"/>
              <a:t>Ulice Decumanus i Cardo Maximus </a:t>
            </a:r>
          </a:p>
          <a:p>
            <a:r>
              <a:rPr lang="vi-VN" dirty="0" smtClean="0"/>
              <a:t>Marafor i hramovi – 1. st.</a:t>
            </a:r>
          </a:p>
          <a:p>
            <a:r>
              <a:rPr lang="vi-VN" dirty="0" smtClean="0"/>
              <a:t>Romanička kuća – 13.st</a:t>
            </a:r>
          </a:p>
          <a:p>
            <a:r>
              <a:rPr lang="vi-VN" dirty="0" smtClean="0"/>
              <a:t>Istarska sabornica – 13.st.   …..</a:t>
            </a:r>
          </a:p>
          <a:p>
            <a:r>
              <a:rPr lang="vi-VN" dirty="0" smtClean="0"/>
              <a:t>Kule i bedemi – 15.st.</a:t>
            </a:r>
          </a:p>
          <a:p>
            <a:r>
              <a:rPr lang="vi-VN" dirty="0" smtClean="0"/>
              <a:t>Palača Sinčić – 18.st</a:t>
            </a:r>
          </a:p>
          <a:p>
            <a:r>
              <a:rPr lang="vi-VN" dirty="0" smtClean="0"/>
              <a:t>Crkve: Gospeod Anđela, Sv. Eleuterija</a:t>
            </a:r>
          </a:p>
          <a:p>
            <a:r>
              <a:rPr lang="vi-VN" dirty="0" smtClean="0"/>
              <a:t>Gradska vijećnica, Gradsko kazalište, dvorac Isabella na otoku Sv. Nikola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C513-BB8F-42F9-852C-6361C580F7CE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330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U projektu se polazi od pretpostavke da su poslovne ideje i poslovni planovi osnova za pokretanje i razvoj malih i srednjih poduzeća u turizmu RH,  te daju mogućnost za razvoj novih poduzetničkih projekata u tom sektoru. </a:t>
            </a:r>
          </a:p>
          <a:p>
            <a:r>
              <a:rPr lang="vi-VN" dirty="0" smtClean="0"/>
              <a:t>Projekt ukazuje na nužnost razvoja turizma i hotelijerstva u skladu s načelima održivog razvoja.</a:t>
            </a:r>
          </a:p>
          <a:p>
            <a:r>
              <a:rPr lang="vi-VN" dirty="0" smtClean="0"/>
              <a:t>Projekt je usmjeren na osmišljavanje poslovnog plana, malog eko-hotela koji će biti građen, uređen, opremljen i održavan primjenom eko- standarda, namijenjen ciljnoj skupini ekološki osviještenih potrošača koji odredište biraju po „ekološkim kriterijima“ uz financijske koristi i snažan marketinški poticaj,  a sve s ciljem zaštite okoliša i postojećih prirodnih resursa koji su prirodna osnova turizma.  Naš moto je „Misliti, planirati, graditi i poslovati u skladu s prirodom“</a:t>
            </a:r>
          </a:p>
          <a:p>
            <a:endParaRPr lang="vi-VN" dirty="0" smtClean="0"/>
          </a:p>
          <a:p>
            <a:r>
              <a:rPr lang="vi-VN" dirty="0" smtClean="0"/>
              <a:t>Porto is the name of the location in Poreč where the eco hotel will be located </a:t>
            </a:r>
          </a:p>
          <a:p>
            <a:r>
              <a:rPr lang="vi-VN" dirty="0" smtClean="0"/>
              <a:t>Eco hotel services:</a:t>
            </a:r>
          </a:p>
          <a:p>
            <a:r>
              <a:rPr lang="vi-VN" dirty="0" smtClean="0"/>
              <a:t>    - Restaurant: seasonal ingredients </a:t>
            </a:r>
          </a:p>
          <a:p>
            <a:r>
              <a:rPr lang="vi-VN" dirty="0" smtClean="0"/>
              <a:t>    - Bar: local ecological beverages  </a:t>
            </a:r>
          </a:p>
          <a:p>
            <a:r>
              <a:rPr lang="vi-VN" dirty="0" smtClean="0"/>
              <a:t>I druga eko ponuda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C513-BB8F-42F9-852C-6361C580F7CE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6904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AKTIVNOSTI koje nudi EKO-HOTEL PORTO:</a:t>
            </a:r>
          </a:p>
          <a:p>
            <a:r>
              <a:rPr lang="vi-VN" dirty="0" smtClean="0"/>
              <a:t>Kanuing, ronjenje, trekking, biciklističke ture, jahanje, fitnes i wellness</a:t>
            </a:r>
          </a:p>
          <a:p>
            <a:r>
              <a:rPr lang="vi-VN" dirty="0" smtClean="0"/>
              <a:t>CILJEVI: Napraviti turističko odredište –hotel -koje će očuvati postojeće prirodne resurse, u skladu s okolinom, koji će promicati i pružati zdrav, održiv, kvalitetan život i odmor, gdje se  gosti osjećaju ugodno u prostoru koji pruža odmor, prehranu, rekreaciju i novu kulturu.</a:t>
            </a:r>
          </a:p>
          <a:p>
            <a:r>
              <a:rPr lang="vi-VN" dirty="0" smtClean="0"/>
              <a:t>Specifični ciljevi: promicanje eko-turizma, doprinijeti očuvanju okoliša, intenzivirati domaći turizam 365 dana, održavati filozofiju eko-izvrsnosti u službi gostiju</a:t>
            </a:r>
          </a:p>
          <a:p>
            <a:r>
              <a:rPr lang="vi-VN" dirty="0" smtClean="0"/>
              <a:t>Različitost proizvoda i usluga: nude se specijalizirane eko-usluge</a:t>
            </a:r>
          </a:p>
          <a:p>
            <a:r>
              <a:rPr lang="vi-VN" dirty="0" smtClean="0"/>
              <a:t>Prilagođen invalidima i slabije pokretnim osobama</a:t>
            </a:r>
          </a:p>
          <a:p>
            <a:r>
              <a:rPr lang="vi-VN" dirty="0" smtClean="0"/>
              <a:t> eko-friendly hotel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C513-BB8F-42F9-852C-6361C580F7CE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4971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PROMOTION OF THE ECO HOTEL</a:t>
            </a:r>
          </a:p>
          <a:p>
            <a:r>
              <a:rPr lang="hr-HR" dirty="0" smtClean="0"/>
              <a:t>Usmjerena na korisnike: turiste svih dobnih skupina, skupina ekološki osviještenih potrošača koji odredište biraju po ekološkim kriterijima</a:t>
            </a:r>
          </a:p>
          <a:p>
            <a:r>
              <a:rPr lang="hr-HR" dirty="0" smtClean="0"/>
              <a:t>Naglasak će biti na </a:t>
            </a:r>
            <a:r>
              <a:rPr lang="hr-HR" dirty="0" err="1" smtClean="0"/>
              <a:t>online</a:t>
            </a:r>
            <a:r>
              <a:rPr lang="hr-HR" dirty="0" smtClean="0"/>
              <a:t> poslovanju.</a:t>
            </a:r>
          </a:p>
          <a:p>
            <a:r>
              <a:rPr lang="hr-HR" dirty="0" smtClean="0"/>
              <a:t>Web stranica eko hotela s </a:t>
            </a:r>
            <a:r>
              <a:rPr lang="hr-HR" dirty="0" err="1" smtClean="0"/>
              <a:t>online</a:t>
            </a:r>
            <a:r>
              <a:rPr lang="hr-HR" dirty="0" smtClean="0"/>
              <a:t> </a:t>
            </a:r>
            <a:r>
              <a:rPr lang="hr-HR" dirty="0" smtClean="0"/>
              <a:t>sustavom rezervacija ubrzati će proces rezervacija. </a:t>
            </a:r>
          </a:p>
          <a:p>
            <a:r>
              <a:rPr lang="hr-HR" dirty="0" smtClean="0"/>
              <a:t>Veliki naglasak će se staviti na prikupljanje Internet korisnika koji će se usmjeravati na samu stranicu hotela kroz </a:t>
            </a:r>
            <a:r>
              <a:rPr lang="hr-HR" dirty="0" err="1" smtClean="0"/>
              <a:t>Search</a:t>
            </a:r>
            <a:r>
              <a:rPr lang="hr-HR" dirty="0" smtClean="0"/>
              <a:t> </a:t>
            </a:r>
            <a:r>
              <a:rPr lang="hr-HR" dirty="0" err="1" smtClean="0"/>
              <a:t>Engine</a:t>
            </a:r>
            <a:r>
              <a:rPr lang="hr-HR" dirty="0" smtClean="0"/>
              <a:t> </a:t>
            </a:r>
            <a:r>
              <a:rPr lang="hr-HR" dirty="0" err="1" smtClean="0"/>
              <a:t>Optimization</a:t>
            </a:r>
            <a:endParaRPr lang="hr-HR" dirty="0" smtClean="0"/>
          </a:p>
          <a:p>
            <a:r>
              <a:rPr lang="hr-HR" dirty="0" smtClean="0"/>
              <a:t>Skupljati će se kontakti na društvenim mrežama. Kontakti će biti vrlo usko segmentirani, usmjereni tržištima od interesa:</a:t>
            </a:r>
          </a:p>
          <a:p>
            <a:r>
              <a:rPr lang="hr-HR" dirty="0" smtClean="0"/>
              <a:t>•	Vikend gosti (Italija, Slovenija, Austrija) </a:t>
            </a:r>
          </a:p>
          <a:p>
            <a:r>
              <a:rPr lang="hr-HR" dirty="0" smtClean="0"/>
              <a:t>•	eko turisti</a:t>
            </a:r>
          </a:p>
          <a:p>
            <a:r>
              <a:rPr lang="hr-HR" dirty="0" smtClean="0"/>
              <a:t>Kvalitetan razvoj destinacije ima karakter javnog dobra. Svi nositelji ponude u destinaciji imaju koristi od dobrog imidža destinacije i ukupne kvalitete jer to privlači i zadržava potencijalne goste.</a:t>
            </a:r>
          </a:p>
          <a:p>
            <a:r>
              <a:rPr lang="hr-HR" dirty="0" smtClean="0"/>
              <a:t>Od ove ideje, projekta koristi bi trebali imati gospodarski subjekti i sve institucije koje se bave turizmom u Gradu, Županiji i Državi u cilju poboljšanja kvalitete ponude postojećeg turističkog proizvoda,  kao i u njegovoj promociji putem IT i na taj način ostvariti prednost u odnosu na druge destinacije u okruženju.</a:t>
            </a:r>
          </a:p>
          <a:p>
            <a:r>
              <a:rPr lang="hr-HR" dirty="0" smtClean="0"/>
              <a:t>Male promjene mogu napraviti velike prilike i osvojiti vrlo vrijedno tržište.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C513-BB8F-42F9-852C-6361C580F7CE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246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334-610F-45F9-9EBA-31BC2FC23F36}" type="datetimeFigureOut">
              <a:rPr lang="hr-HR" smtClean="0"/>
              <a:pPr/>
              <a:t>22.1.2016.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0598-7D66-44E1-9833-8A7642D4A4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560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334-610F-45F9-9EBA-31BC2FC23F36}" type="datetimeFigureOut">
              <a:rPr lang="hr-HR" smtClean="0"/>
              <a:pPr/>
              <a:t>22.1.2016.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0598-7D66-44E1-9833-8A7642D4A4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374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334-610F-45F9-9EBA-31BC2FC23F36}" type="datetimeFigureOut">
              <a:rPr lang="hr-HR" smtClean="0"/>
              <a:pPr/>
              <a:t>22.1.2016.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0598-7D66-44E1-9833-8A7642D4A4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782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334-610F-45F9-9EBA-31BC2FC23F3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22.1.2016.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0598-7D66-44E1-9833-8A7642D4A42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42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334-610F-45F9-9EBA-31BC2FC23F3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22.1.2016.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0598-7D66-44E1-9833-8A7642D4A42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10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334-610F-45F9-9EBA-31BC2FC23F3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22.1.2016.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0598-7D66-44E1-9833-8A7642D4A42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78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334-610F-45F9-9EBA-31BC2FC23F3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22.1.2016.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0598-7D66-44E1-9833-8A7642D4A42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6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334-610F-45F9-9EBA-31BC2FC23F3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22.1.2016.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0598-7D66-44E1-9833-8A7642D4A42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36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334-610F-45F9-9EBA-31BC2FC23F3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22.1.2016.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0598-7D66-44E1-9833-8A7642D4A42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7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334-610F-45F9-9EBA-31BC2FC23F3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22.1.2016.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0598-7D66-44E1-9833-8A7642D4A42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22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334-610F-45F9-9EBA-31BC2FC23F3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22.1.2016.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0598-7D66-44E1-9833-8A7642D4A42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8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334-610F-45F9-9EBA-31BC2FC23F36}" type="datetimeFigureOut">
              <a:rPr lang="hr-HR" smtClean="0"/>
              <a:pPr/>
              <a:t>22.1.2016.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0598-7D66-44E1-9833-8A7642D4A4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521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334-610F-45F9-9EBA-31BC2FC23F3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22.1.2016.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0598-7D66-44E1-9833-8A7642D4A42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49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334-610F-45F9-9EBA-31BC2FC23F3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22.1.2016.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0598-7D66-44E1-9833-8A7642D4A42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83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334-610F-45F9-9EBA-31BC2FC23F3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22.1.2016.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0598-7D66-44E1-9833-8A7642D4A42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9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334-610F-45F9-9EBA-31BC2FC23F36}" type="datetimeFigureOut">
              <a:rPr lang="hr-HR" smtClean="0"/>
              <a:pPr/>
              <a:t>22.1.2016.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0598-7D66-44E1-9833-8A7642D4A4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870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334-610F-45F9-9EBA-31BC2FC23F36}" type="datetimeFigureOut">
              <a:rPr lang="hr-HR" smtClean="0"/>
              <a:pPr/>
              <a:t>22.1.2016.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0598-7D66-44E1-9833-8A7642D4A4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66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334-610F-45F9-9EBA-31BC2FC23F36}" type="datetimeFigureOut">
              <a:rPr lang="hr-HR" smtClean="0"/>
              <a:pPr/>
              <a:t>22.1.2016.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0598-7D66-44E1-9833-8A7642D4A4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80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334-610F-45F9-9EBA-31BC2FC23F36}" type="datetimeFigureOut">
              <a:rPr lang="hr-HR" smtClean="0"/>
              <a:pPr/>
              <a:t>22.1.2016.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0598-7D66-44E1-9833-8A7642D4A4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204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334-610F-45F9-9EBA-31BC2FC23F36}" type="datetimeFigureOut">
              <a:rPr lang="hr-HR" smtClean="0"/>
              <a:pPr/>
              <a:t>22.1.2016.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0598-7D66-44E1-9833-8A7642D4A4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446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334-610F-45F9-9EBA-31BC2FC23F36}" type="datetimeFigureOut">
              <a:rPr lang="hr-HR" smtClean="0"/>
              <a:pPr/>
              <a:t>22.1.2016.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0598-7D66-44E1-9833-8A7642D4A4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4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9334-610F-45F9-9EBA-31BC2FC23F36}" type="datetimeFigureOut">
              <a:rPr lang="hr-HR" smtClean="0"/>
              <a:pPr/>
              <a:t>22.1.2016.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0598-7D66-44E1-9833-8A7642D4A4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677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29334-610F-45F9-9EBA-31BC2FC23F36}" type="datetimeFigureOut">
              <a:rPr lang="hr-HR" smtClean="0"/>
              <a:pPr/>
              <a:t>22.1.2016.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60598-7D66-44E1-9833-8A7642D4A4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989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29334-610F-45F9-9EBA-31BC2FC23F3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22.1.2016.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60598-7D66-44E1-9833-8A7642D4A42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2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Ekologija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s-astifanica-porec.skole.hr/" TargetMode="External"/><Relationship Id="rId4" Type="http://schemas.openxmlformats.org/officeDocument/2006/relationships/hyperlink" Target="http://www.ekologija.com.h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l="-6000" t="-3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04583" y="2393504"/>
            <a:ext cx="7772400" cy="1470025"/>
          </a:xfrm>
        </p:spPr>
        <p:txBody>
          <a:bodyPr>
            <a:noAutofit/>
          </a:bodyPr>
          <a:lstStyle/>
          <a:p>
            <a:r>
              <a:rPr lang="hr-HR" sz="8000" b="1" dirty="0" smtClean="0"/>
              <a:t>HOTEL ZA SUTRA</a:t>
            </a:r>
            <a:br>
              <a:rPr lang="hr-HR" sz="8000" b="1" dirty="0" smtClean="0"/>
            </a:br>
            <a:r>
              <a:rPr lang="hr-HR" sz="8000" b="1" dirty="0" smtClean="0"/>
              <a:t>EKO HOTEL</a:t>
            </a:r>
            <a:endParaRPr lang="hr-HR" sz="8000" b="1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485807" y="5949280"/>
            <a:ext cx="6400800" cy="76964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Poreč ,siječanj 2016.</a:t>
            </a:r>
            <a:endParaRPr lang="hr-HR" sz="2800" dirty="0"/>
          </a:p>
        </p:txBody>
      </p:sp>
      <p:sp>
        <p:nvSpPr>
          <p:cNvPr id="2" name="Rectangle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3216" y="2348880"/>
            <a:ext cx="1270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90" y="164599"/>
            <a:ext cx="2514785" cy="1319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"/>
            <a:ext cx="1153576" cy="2461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896"/>
            <a:ext cx="2517633" cy="817693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1331640" y="1636666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PROJEKT: </a:t>
            </a:r>
            <a:r>
              <a:rPr lang="hr-HR" sz="2000" b="1" dirty="0" smtClean="0"/>
              <a:t>VEČ </a:t>
            </a:r>
            <a:r>
              <a:rPr lang="hr-HR" sz="2000" b="1" dirty="0" smtClean="0"/>
              <a:t>ZNANJA ZA </a:t>
            </a:r>
            <a:r>
              <a:rPr lang="hr-HR" sz="2000" b="1" dirty="0" smtClean="0"/>
              <a:t>VEČ </a:t>
            </a:r>
            <a:r>
              <a:rPr lang="hr-HR" sz="2000" b="1" dirty="0" smtClean="0"/>
              <a:t>TURIZMA - ZELENI TURIZAM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286500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57554" y="142852"/>
            <a:ext cx="207170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DIREKTORICA HOTELA</a:t>
            </a:r>
          </a:p>
          <a:p>
            <a:pPr algn="ctr"/>
            <a:r>
              <a:rPr lang="hr-HR" sz="1200" dirty="0" smtClean="0"/>
              <a:t>MARTINA </a:t>
            </a:r>
            <a:r>
              <a:rPr lang="hr-HR" sz="1200" dirty="0" err="1" smtClean="0"/>
              <a:t>filipović</a:t>
            </a:r>
            <a:endParaRPr lang="hr-HR" sz="1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1142984"/>
            <a:ext cx="142872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ADMINISTRACIJA</a:t>
            </a:r>
          </a:p>
          <a:p>
            <a:pPr algn="ctr"/>
            <a:r>
              <a:rPr lang="hr-HR" sz="1200" dirty="0"/>
              <a:t>A</a:t>
            </a:r>
            <a:r>
              <a:rPr lang="hr-HR" sz="1200" dirty="0" smtClean="0"/>
              <a:t>leksandra</a:t>
            </a:r>
          </a:p>
          <a:p>
            <a:pPr algn="ctr"/>
            <a:r>
              <a:rPr lang="hr-HR" sz="1200" dirty="0" err="1"/>
              <a:t>J</a:t>
            </a:r>
            <a:r>
              <a:rPr lang="hr-HR" sz="1200" dirty="0" err="1" smtClean="0"/>
              <a:t>azvec</a:t>
            </a:r>
            <a:endParaRPr lang="hr-HR" sz="1200" dirty="0" smtClean="0"/>
          </a:p>
          <a:p>
            <a:pPr algn="ctr"/>
            <a:r>
              <a:rPr lang="hr-HR" sz="1200" dirty="0" smtClean="0"/>
              <a:t> </a:t>
            </a:r>
            <a:endParaRPr lang="hr-HR" sz="1200" dirty="0"/>
          </a:p>
        </p:txBody>
      </p:sp>
      <p:sp>
        <p:nvSpPr>
          <p:cNvPr id="8" name="Rectangle 7"/>
          <p:cNvSpPr/>
          <p:nvPr/>
        </p:nvSpPr>
        <p:spPr>
          <a:xfrm>
            <a:off x="1643042" y="1214422"/>
            <a:ext cx="135732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MARKETING</a:t>
            </a:r>
          </a:p>
          <a:p>
            <a:pPr algn="ctr"/>
            <a:r>
              <a:rPr lang="hr-HR" sz="1200" dirty="0" smtClean="0"/>
              <a:t>Marija </a:t>
            </a:r>
            <a:r>
              <a:rPr lang="hr-HR" sz="1200" dirty="0" err="1" smtClean="0"/>
              <a:t>aščić</a:t>
            </a:r>
            <a:r>
              <a:rPr lang="hr-HR" sz="1200" dirty="0" smtClean="0"/>
              <a:t> </a:t>
            </a:r>
            <a:endParaRPr lang="hr-HR" sz="1200" dirty="0"/>
          </a:p>
        </p:txBody>
      </p:sp>
      <p:sp>
        <p:nvSpPr>
          <p:cNvPr id="9" name="Rectangle 8"/>
          <p:cNvSpPr/>
          <p:nvPr/>
        </p:nvSpPr>
        <p:spPr>
          <a:xfrm>
            <a:off x="3143240" y="1214422"/>
            <a:ext cx="135732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SMJEŠTAJ</a:t>
            </a:r>
          </a:p>
          <a:p>
            <a:pPr lvl="0" algn="ctr"/>
            <a:r>
              <a:rPr lang="hr-HR" sz="1200" dirty="0">
                <a:solidFill>
                  <a:prstClr val="white"/>
                </a:solidFill>
              </a:rPr>
              <a:t>Roberta </a:t>
            </a:r>
            <a:r>
              <a:rPr lang="hr-HR" sz="1200" dirty="0" err="1">
                <a:solidFill>
                  <a:prstClr val="white"/>
                </a:solidFill>
              </a:rPr>
              <a:t>velić</a:t>
            </a:r>
            <a:endParaRPr lang="hr-HR" sz="1200" dirty="0">
              <a:solidFill>
                <a:prstClr val="white"/>
              </a:solidFill>
            </a:endParaRPr>
          </a:p>
          <a:p>
            <a:pPr algn="ctr"/>
            <a:endParaRPr lang="hr-HR" sz="1200" dirty="0"/>
          </a:p>
        </p:txBody>
      </p:sp>
      <p:sp>
        <p:nvSpPr>
          <p:cNvPr id="10" name="Rectangle 9"/>
          <p:cNvSpPr/>
          <p:nvPr/>
        </p:nvSpPr>
        <p:spPr>
          <a:xfrm>
            <a:off x="6072198" y="1214422"/>
            <a:ext cx="135732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HRANA I PIĆE</a:t>
            </a:r>
          </a:p>
          <a:p>
            <a:pPr algn="ctr"/>
            <a:r>
              <a:rPr lang="hr-HR" sz="1200" dirty="0" smtClean="0"/>
              <a:t>Stella </a:t>
            </a:r>
            <a:r>
              <a:rPr lang="hr-HR" sz="1200" dirty="0" err="1" smtClean="0"/>
              <a:t>kolgeraj</a:t>
            </a:r>
            <a:endParaRPr lang="hr-HR" sz="1200" dirty="0"/>
          </a:p>
        </p:txBody>
      </p:sp>
      <p:sp>
        <p:nvSpPr>
          <p:cNvPr id="11" name="Rectangle 10"/>
          <p:cNvSpPr/>
          <p:nvPr/>
        </p:nvSpPr>
        <p:spPr>
          <a:xfrm>
            <a:off x="7643802" y="1214422"/>
            <a:ext cx="150019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TEHNIČKA SLUŽBA</a:t>
            </a:r>
          </a:p>
          <a:p>
            <a:pPr algn="ctr"/>
            <a:r>
              <a:rPr lang="hr-HR" sz="1200" dirty="0" smtClean="0"/>
              <a:t>Aleksandar </a:t>
            </a:r>
            <a:r>
              <a:rPr lang="hr-HR" sz="1200" dirty="0" err="1"/>
              <a:t>M</a:t>
            </a:r>
            <a:r>
              <a:rPr lang="hr-HR" sz="1200" dirty="0" err="1" smtClean="0"/>
              <a:t>ilanković</a:t>
            </a:r>
            <a:endParaRPr lang="hr-HR" sz="1200" dirty="0"/>
          </a:p>
        </p:txBody>
      </p:sp>
      <p:sp>
        <p:nvSpPr>
          <p:cNvPr id="12" name="Rectangle 11"/>
          <p:cNvSpPr/>
          <p:nvPr/>
        </p:nvSpPr>
        <p:spPr>
          <a:xfrm>
            <a:off x="0" y="2071678"/>
            <a:ext cx="142872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ŽURNAL</a:t>
            </a:r>
          </a:p>
          <a:p>
            <a:pPr algn="ctr"/>
            <a:r>
              <a:rPr lang="hr-HR" sz="1200" dirty="0" smtClean="0"/>
              <a:t> </a:t>
            </a:r>
            <a:endParaRPr lang="hr-HR" sz="1200" dirty="0"/>
          </a:p>
        </p:txBody>
      </p:sp>
      <p:sp>
        <p:nvSpPr>
          <p:cNvPr id="13" name="Rectangle 12"/>
          <p:cNvSpPr/>
          <p:nvPr/>
        </p:nvSpPr>
        <p:spPr>
          <a:xfrm>
            <a:off x="0" y="2928934"/>
            <a:ext cx="142872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GASTRO</a:t>
            </a:r>
            <a:endParaRPr lang="hr-HR" sz="1200" dirty="0"/>
          </a:p>
        </p:txBody>
      </p:sp>
      <p:sp>
        <p:nvSpPr>
          <p:cNvPr id="14" name="Rectangle 13"/>
          <p:cNvSpPr/>
          <p:nvPr/>
        </p:nvSpPr>
        <p:spPr>
          <a:xfrm>
            <a:off x="0" y="3786190"/>
            <a:ext cx="14287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NABAVA</a:t>
            </a:r>
            <a:endParaRPr lang="hr-HR" sz="1200" dirty="0"/>
          </a:p>
        </p:txBody>
      </p:sp>
      <p:sp>
        <p:nvSpPr>
          <p:cNvPr id="15" name="Rectangle 14"/>
          <p:cNvSpPr/>
          <p:nvPr/>
        </p:nvSpPr>
        <p:spPr>
          <a:xfrm>
            <a:off x="2143108" y="2071678"/>
            <a:ext cx="128588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ŠEF RECEPCIJE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14744" y="2071678"/>
            <a:ext cx="128588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DOMAĆINSTVO</a:t>
            </a:r>
            <a:endParaRPr lang="hr-HR" sz="1200" dirty="0"/>
          </a:p>
        </p:txBody>
      </p:sp>
      <p:sp>
        <p:nvSpPr>
          <p:cNvPr id="17" name="Rectangle 16"/>
          <p:cNvSpPr/>
          <p:nvPr/>
        </p:nvSpPr>
        <p:spPr>
          <a:xfrm>
            <a:off x="4214810" y="2928934"/>
            <a:ext cx="128588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PRAONICA</a:t>
            </a:r>
            <a:endParaRPr lang="hr-HR" sz="1200" dirty="0"/>
          </a:p>
        </p:txBody>
      </p:sp>
      <p:sp>
        <p:nvSpPr>
          <p:cNvPr id="18" name="Rectangle 17"/>
          <p:cNvSpPr/>
          <p:nvPr/>
        </p:nvSpPr>
        <p:spPr>
          <a:xfrm>
            <a:off x="5786446" y="2071678"/>
            <a:ext cx="135732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ODJEL HRANE </a:t>
            </a:r>
            <a:endParaRPr lang="hr-HR" sz="1200" dirty="0"/>
          </a:p>
        </p:txBody>
      </p:sp>
      <p:sp>
        <p:nvSpPr>
          <p:cNvPr id="19" name="Rectangle 18"/>
          <p:cNvSpPr/>
          <p:nvPr/>
        </p:nvSpPr>
        <p:spPr>
          <a:xfrm>
            <a:off x="7572396" y="2071678"/>
            <a:ext cx="13572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ODJEL PIĆA</a:t>
            </a:r>
            <a:endParaRPr lang="hr-HR" sz="1200" dirty="0"/>
          </a:p>
        </p:txBody>
      </p:sp>
      <p:sp>
        <p:nvSpPr>
          <p:cNvPr id="21" name="Rectangle 20"/>
          <p:cNvSpPr/>
          <p:nvPr/>
        </p:nvSpPr>
        <p:spPr>
          <a:xfrm>
            <a:off x="5786446" y="2928934"/>
            <a:ext cx="135732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KUHINJA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86446" y="3714752"/>
            <a:ext cx="135732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SLASTIČARNICA</a:t>
            </a:r>
            <a:endParaRPr lang="hr-HR" sz="1200" dirty="0"/>
          </a:p>
        </p:txBody>
      </p:sp>
      <p:sp>
        <p:nvSpPr>
          <p:cNvPr id="23" name="Rectangle 22"/>
          <p:cNvSpPr/>
          <p:nvPr/>
        </p:nvSpPr>
        <p:spPr>
          <a:xfrm>
            <a:off x="7786710" y="2928934"/>
            <a:ext cx="13572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RESTORAN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786710" y="3714752"/>
            <a:ext cx="13572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APERITIV BAR</a:t>
            </a:r>
            <a:endParaRPr lang="hr-HR" sz="1200" dirty="0"/>
          </a:p>
        </p:txBody>
      </p:sp>
      <p:sp>
        <p:nvSpPr>
          <p:cNvPr id="26" name="Rectangle 25"/>
          <p:cNvSpPr/>
          <p:nvPr/>
        </p:nvSpPr>
        <p:spPr>
          <a:xfrm>
            <a:off x="7786710" y="4500570"/>
            <a:ext cx="13572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TERASA</a:t>
            </a:r>
            <a:endParaRPr lang="hr-HR" sz="1200" dirty="0"/>
          </a:p>
        </p:txBody>
      </p:sp>
      <p:cxnSp>
        <p:nvCxnSpPr>
          <p:cNvPr id="28" name="Straight Connector 27"/>
          <p:cNvCxnSpPr>
            <a:stCxn id="7" idx="3"/>
            <a:endCxn id="8" idx="1"/>
          </p:cNvCxnSpPr>
          <p:nvPr/>
        </p:nvCxnSpPr>
        <p:spPr>
          <a:xfrm>
            <a:off x="1428728" y="1464455"/>
            <a:ext cx="214314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3"/>
            <a:endCxn id="9" idx="1"/>
          </p:cNvCxnSpPr>
          <p:nvPr/>
        </p:nvCxnSpPr>
        <p:spPr>
          <a:xfrm>
            <a:off x="3000364" y="150017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7" idx="2"/>
            <a:endCxn id="12" idx="0"/>
          </p:cNvCxnSpPr>
          <p:nvPr/>
        </p:nvCxnSpPr>
        <p:spPr>
          <a:xfrm rot="5400000">
            <a:off x="571488" y="192880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2"/>
            <a:endCxn id="13" idx="0"/>
          </p:cNvCxnSpPr>
          <p:nvPr/>
        </p:nvCxnSpPr>
        <p:spPr>
          <a:xfrm rot="5400000">
            <a:off x="571488" y="278605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2"/>
            <a:endCxn id="14" idx="0"/>
          </p:cNvCxnSpPr>
          <p:nvPr/>
        </p:nvCxnSpPr>
        <p:spPr>
          <a:xfrm rot="5400000">
            <a:off x="571488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2"/>
          </p:cNvCxnSpPr>
          <p:nvPr/>
        </p:nvCxnSpPr>
        <p:spPr>
          <a:xfrm rot="5400000">
            <a:off x="3768323" y="1803786"/>
            <a:ext cx="71438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3000364" y="1857364"/>
            <a:ext cx="7858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15" idx="0"/>
          </p:cNvCxnSpPr>
          <p:nvPr/>
        </p:nvCxnSpPr>
        <p:spPr>
          <a:xfrm rot="5400000">
            <a:off x="2786050" y="1857364"/>
            <a:ext cx="21431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786182" y="1857364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6" idx="0"/>
          </p:cNvCxnSpPr>
          <p:nvPr/>
        </p:nvCxnSpPr>
        <p:spPr>
          <a:xfrm rot="16200000" flipH="1">
            <a:off x="4214810" y="1928802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" idx="2"/>
            <a:endCxn id="17" idx="0"/>
          </p:cNvCxnSpPr>
          <p:nvPr/>
        </p:nvCxnSpPr>
        <p:spPr>
          <a:xfrm rot="16200000" flipH="1">
            <a:off x="4429124" y="2500306"/>
            <a:ext cx="357190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8" idx="1"/>
          </p:cNvCxnSpPr>
          <p:nvPr/>
        </p:nvCxnSpPr>
        <p:spPr>
          <a:xfrm rot="10800000" flipV="1">
            <a:off x="5572132" y="2321710"/>
            <a:ext cx="214314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786314" y="314324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21" idx="1"/>
          </p:cNvCxnSpPr>
          <p:nvPr/>
        </p:nvCxnSpPr>
        <p:spPr>
          <a:xfrm>
            <a:off x="5572132" y="3143248"/>
            <a:ext cx="214314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22" idx="1"/>
          </p:cNvCxnSpPr>
          <p:nvPr/>
        </p:nvCxnSpPr>
        <p:spPr>
          <a:xfrm>
            <a:off x="5572132" y="3929066"/>
            <a:ext cx="214314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0" idx="2"/>
          </p:cNvCxnSpPr>
          <p:nvPr/>
        </p:nvCxnSpPr>
        <p:spPr>
          <a:xfrm rot="16200000" flipH="1">
            <a:off x="6732999" y="1803785"/>
            <a:ext cx="71438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>
            <a:off x="6143636" y="1857364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786578" y="1857364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18" idx="0"/>
          </p:cNvCxnSpPr>
          <p:nvPr/>
        </p:nvCxnSpPr>
        <p:spPr>
          <a:xfrm>
            <a:off x="6143636" y="1857364"/>
            <a:ext cx="321471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19" idx="0"/>
          </p:cNvCxnSpPr>
          <p:nvPr/>
        </p:nvCxnSpPr>
        <p:spPr>
          <a:xfrm>
            <a:off x="7786710" y="1857364"/>
            <a:ext cx="464331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6536545" y="3679033"/>
            <a:ext cx="221457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23" idx="1"/>
          </p:cNvCxnSpPr>
          <p:nvPr/>
        </p:nvCxnSpPr>
        <p:spPr>
          <a:xfrm flipV="1">
            <a:off x="7643834" y="3178967"/>
            <a:ext cx="142876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24" idx="1"/>
          </p:cNvCxnSpPr>
          <p:nvPr/>
        </p:nvCxnSpPr>
        <p:spPr>
          <a:xfrm flipV="1">
            <a:off x="7643834" y="3964785"/>
            <a:ext cx="142876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26" idx="1"/>
          </p:cNvCxnSpPr>
          <p:nvPr/>
        </p:nvCxnSpPr>
        <p:spPr>
          <a:xfrm flipV="1">
            <a:off x="7643834" y="4750603"/>
            <a:ext cx="142876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6" idx="2"/>
          </p:cNvCxnSpPr>
          <p:nvPr/>
        </p:nvCxnSpPr>
        <p:spPr>
          <a:xfrm rot="5400000">
            <a:off x="4304108" y="839373"/>
            <a:ext cx="142876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>
            <a:off x="642910" y="928670"/>
            <a:ext cx="37147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357686" y="928670"/>
            <a:ext cx="39290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endCxn id="7" idx="0"/>
          </p:cNvCxnSpPr>
          <p:nvPr/>
        </p:nvCxnSpPr>
        <p:spPr>
          <a:xfrm rot="16200000" flipH="1">
            <a:off x="571480" y="1000100"/>
            <a:ext cx="214314" cy="71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8" idx="0"/>
          </p:cNvCxnSpPr>
          <p:nvPr/>
        </p:nvCxnSpPr>
        <p:spPr>
          <a:xfrm rot="16200000" flipH="1">
            <a:off x="2125248" y="1017967"/>
            <a:ext cx="285752" cy="10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9" idx="0"/>
          </p:cNvCxnSpPr>
          <p:nvPr/>
        </p:nvCxnSpPr>
        <p:spPr>
          <a:xfrm rot="16200000" flipH="1">
            <a:off x="3554008" y="946529"/>
            <a:ext cx="285752" cy="25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11" idx="0"/>
          </p:cNvCxnSpPr>
          <p:nvPr/>
        </p:nvCxnSpPr>
        <p:spPr>
          <a:xfrm rot="16200000" flipH="1">
            <a:off x="8197462" y="1017983"/>
            <a:ext cx="285752" cy="107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endCxn id="10" idx="0"/>
          </p:cNvCxnSpPr>
          <p:nvPr/>
        </p:nvCxnSpPr>
        <p:spPr>
          <a:xfrm rot="16200000" flipH="1">
            <a:off x="6482966" y="946529"/>
            <a:ext cx="285752" cy="25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785918" y="5214950"/>
            <a:ext cx="707236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hr-HR" b="1" dirty="0" smtClean="0"/>
          </a:p>
          <a:p>
            <a:pPr marL="514350" indent="-514350"/>
            <a:r>
              <a:rPr lang="hr-HR" sz="2000" b="1" dirty="0" smtClean="0"/>
              <a:t>EKO MENADŽMENT EKO </a:t>
            </a:r>
            <a:r>
              <a:rPr lang="hr-HR" sz="2000" b="1" dirty="0" smtClean="0"/>
              <a:t>HOTELA</a:t>
            </a:r>
            <a:endParaRPr lang="hr-HR" sz="2000" b="1" dirty="0" smtClean="0"/>
          </a:p>
          <a:p>
            <a:pPr marL="514350" indent="-514350">
              <a:buFont typeface="+mj-lt"/>
              <a:buAutoNum type="arabicPeriod"/>
            </a:pPr>
            <a:r>
              <a:rPr lang="hr-HR" b="1" dirty="0" smtClean="0"/>
              <a:t>Briga o okruženju i podizanju kvalitete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dirty="0" smtClean="0"/>
              <a:t>Upravljanje ljudskim resursima</a:t>
            </a:r>
          </a:p>
          <a:p>
            <a:pPr marL="514350" indent="-514350"/>
            <a:endParaRPr lang="hr-HR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ČLANOVI TIMA I NJIHOVA MENTORICA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4038600" cy="311468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1.Martina Filipović</a:t>
            </a:r>
          </a:p>
          <a:p>
            <a:pPr>
              <a:buNone/>
            </a:pPr>
            <a:r>
              <a:rPr lang="hr-HR" dirty="0" smtClean="0"/>
              <a:t>2.Marija Aščić</a:t>
            </a:r>
          </a:p>
          <a:p>
            <a:pPr>
              <a:buNone/>
            </a:pPr>
            <a:r>
              <a:rPr lang="hr-HR" dirty="0" smtClean="0"/>
              <a:t>3.Roberta Velić</a:t>
            </a:r>
          </a:p>
          <a:p>
            <a:pPr>
              <a:buNone/>
            </a:pPr>
            <a:r>
              <a:rPr lang="hr-HR" dirty="0" smtClean="0"/>
              <a:t>4.Aleksandra </a:t>
            </a:r>
            <a:r>
              <a:rPr lang="hr-HR" dirty="0" err="1" smtClean="0"/>
              <a:t>Jazvec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5.Aleksandar Milanković</a:t>
            </a:r>
          </a:p>
          <a:p>
            <a:pPr>
              <a:buNone/>
            </a:pPr>
            <a:r>
              <a:rPr lang="hr-HR" dirty="0" smtClean="0"/>
              <a:t>6.Stella Kolgjeraj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3645024"/>
            <a:ext cx="4038600" cy="1800200"/>
          </a:xfrm>
        </p:spPr>
        <p:txBody>
          <a:bodyPr/>
          <a:lstStyle/>
          <a:p>
            <a:pPr>
              <a:buNone/>
            </a:pPr>
            <a:r>
              <a:rPr lang="hr-HR" b="1" dirty="0" smtClean="0"/>
              <a:t>Vilma Čehić-Janjuš</a:t>
            </a:r>
          </a:p>
          <a:p>
            <a:pPr>
              <a:buNone/>
            </a:pPr>
            <a:r>
              <a:rPr lang="hr-HR" sz="2000" dirty="0" smtClean="0"/>
              <a:t>mr.sc.oec. profesorica ekonomske skupine predmeta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6300192" y="5734178"/>
            <a:ext cx="3797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HVALA VAM </a:t>
            </a:r>
            <a:endParaRPr lang="hr-HR" sz="3600" dirty="0"/>
          </a:p>
        </p:txBody>
      </p:sp>
      <p:sp>
        <p:nvSpPr>
          <p:cNvPr id="7" name="Pravokutnik 6"/>
          <p:cNvSpPr/>
          <p:nvPr/>
        </p:nvSpPr>
        <p:spPr>
          <a:xfrm>
            <a:off x="1528" y="5531187"/>
            <a:ext cx="4164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400" b="1" dirty="0">
                <a:solidFill>
                  <a:prstClr val="black"/>
                </a:solidFill>
              </a:rPr>
              <a:t>Prezentaciju izradila:</a:t>
            </a:r>
          </a:p>
          <a:p>
            <a:pPr lvl="0"/>
            <a:r>
              <a:rPr lang="hr-HR" sz="2400" b="1" dirty="0">
                <a:solidFill>
                  <a:prstClr val="black"/>
                </a:solidFill>
              </a:rPr>
              <a:t>Martina Filipović 3.HTT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88640"/>
            <a:ext cx="73966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Misliti, planirati, graditi i </a:t>
            </a:r>
          </a:p>
          <a:p>
            <a:pPr algn="ctr"/>
            <a:r>
              <a:rPr lang="hr-HR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poslovati</a:t>
            </a:r>
          </a:p>
          <a:p>
            <a:pPr algn="ctr"/>
            <a:r>
              <a:rPr lang="hr-HR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u skladu s prirodom.</a:t>
            </a:r>
            <a:endParaRPr lang="en-US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7704" y="3717032"/>
            <a:ext cx="702346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„Čovjek živi od prirode: </a:t>
            </a:r>
          </a:p>
          <a:p>
            <a:pPr algn="ctr"/>
            <a:r>
              <a:rPr lang="hr-H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čuvanjem prirode on</a:t>
            </a:r>
          </a:p>
          <a:p>
            <a:pPr algn="ctr"/>
            <a:r>
              <a:rPr lang="hr-H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š</a:t>
            </a:r>
            <a:r>
              <a:rPr lang="hr-H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titi svoj život”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17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www.mint.hr</a:t>
            </a:r>
          </a:p>
          <a:p>
            <a:r>
              <a:rPr lang="hr-HR" dirty="0">
                <a:hlinkClick r:id="rId3"/>
              </a:rPr>
              <a:t>www.istra.hr – </a:t>
            </a:r>
            <a:r>
              <a:rPr lang="hr-HR" dirty="0" err="1">
                <a:hlinkClick r:id="rId3"/>
              </a:rPr>
              <a:t>Istrian</a:t>
            </a:r>
            <a:r>
              <a:rPr lang="hr-HR" dirty="0">
                <a:hlinkClick r:id="rId3"/>
              </a:rPr>
              <a:t> </a:t>
            </a:r>
            <a:r>
              <a:rPr lang="hr-HR" dirty="0" err="1">
                <a:hlinkClick r:id="rId3"/>
              </a:rPr>
              <a:t>tourism</a:t>
            </a:r>
            <a:r>
              <a:rPr lang="hr-HR" dirty="0">
                <a:hlinkClick r:id="rId3"/>
              </a:rPr>
              <a:t> </a:t>
            </a:r>
            <a:endParaRPr lang="hr-HR" dirty="0" smtClean="0">
              <a:hlinkClick r:id="rId3"/>
            </a:endParaRPr>
          </a:p>
          <a:p>
            <a:r>
              <a:rPr lang="hr-HR" dirty="0" err="1" smtClean="0">
                <a:hlinkClick r:id="rId3"/>
              </a:rPr>
              <a:t>www.istra</a:t>
            </a:r>
            <a:r>
              <a:rPr lang="hr-HR" dirty="0" smtClean="0">
                <a:hlinkClick r:id="rId3"/>
              </a:rPr>
              <a:t>-</a:t>
            </a:r>
            <a:r>
              <a:rPr lang="hr-HR" dirty="0" err="1" smtClean="0">
                <a:hlinkClick r:id="rId3"/>
              </a:rPr>
              <a:t>istria.hr</a:t>
            </a:r>
            <a:endParaRPr lang="hr-HR" dirty="0" smtClean="0">
              <a:hlinkClick r:id="rId3"/>
            </a:endParaRPr>
          </a:p>
          <a:p>
            <a:r>
              <a:rPr lang="hr-HR" dirty="0" smtClean="0">
                <a:hlinkClick r:id="rId3"/>
              </a:rPr>
              <a:t>http://</a:t>
            </a:r>
            <a:r>
              <a:rPr lang="hr-HR" dirty="0" smtClean="0">
                <a:hlinkClick r:id="rId4"/>
              </a:rPr>
              <a:t>www.ekologija.com.hr/</a:t>
            </a:r>
            <a:endParaRPr lang="hr-HR" dirty="0" smtClean="0"/>
          </a:p>
          <a:p>
            <a:r>
              <a:rPr lang="hr-HR" dirty="0" smtClean="0">
                <a:hlinkClick r:id="rId5"/>
              </a:rPr>
              <a:t>http://www.ss-astifanica-porec.skole.hr/</a:t>
            </a:r>
            <a:endParaRPr lang="hr-HR" dirty="0" smtClean="0"/>
          </a:p>
          <a:p>
            <a:r>
              <a:rPr lang="hr-HR" dirty="0" smtClean="0"/>
              <a:t>Materijali iz projekta: Promocija zanimanja - „Istra za mlade” i „Hotel za sutra”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7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NAMA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b="1" dirty="0" smtClean="0"/>
              <a:t>Turističko-ugostiteljska škola  Antona Štifanića Poreč</a:t>
            </a:r>
            <a:r>
              <a:rPr lang="hr-HR" dirty="0" smtClean="0"/>
              <a:t>: </a:t>
            </a:r>
          </a:p>
          <a:p>
            <a:r>
              <a:rPr lang="hr-HR" dirty="0" smtClean="0"/>
              <a:t>1964. započinje radom</a:t>
            </a:r>
          </a:p>
          <a:p>
            <a:r>
              <a:rPr lang="hr-HR" dirty="0" smtClean="0"/>
              <a:t>320 učenika</a:t>
            </a:r>
          </a:p>
          <a:p>
            <a:r>
              <a:rPr lang="hr-HR" dirty="0" smtClean="0"/>
              <a:t>5 zanimanja: 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HTT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THK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konobari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kuhari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slastičari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5" name="Picture 4" descr="novanaslovna1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602" y="1163121"/>
            <a:ext cx="4094329" cy="2481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Vilma\Pictures\AKTIVNOSTI ŠKOLE\SMALL 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602" y="3631054"/>
            <a:ext cx="4255120" cy="3191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1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ISTRI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Zemljopisni položaj: najzapadnija regija Republike Hrvatske</a:t>
            </a:r>
          </a:p>
          <a:p>
            <a:r>
              <a:rPr lang="hr-HR" dirty="0" smtClean="0"/>
              <a:t>najveći poluotok Jadrana</a:t>
            </a:r>
          </a:p>
          <a:p>
            <a:r>
              <a:rPr lang="hr-HR" dirty="0" smtClean="0"/>
              <a:t>Površina: 2.820 km2</a:t>
            </a:r>
          </a:p>
          <a:p>
            <a:r>
              <a:rPr lang="hr-HR" dirty="0" smtClean="0"/>
              <a:t>Broj stanovnika: 206.344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1030" name="Picture 6" descr="http://sivati.telektra.hr/static/images/slikenet/ist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0580" y="1196752"/>
            <a:ext cx="2286016" cy="2794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79294" y="1751872"/>
            <a:ext cx="2367797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4432989"/>
            <a:ext cx="4470796" cy="224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NASTANAK IDEJE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Globalne promjene u prirodi</a:t>
            </a:r>
          </a:p>
          <a:p>
            <a:r>
              <a:rPr lang="hr-HR" sz="2800" dirty="0" smtClean="0"/>
              <a:t>Komparativne prednosti Istre u vidu prirodnih i ljutskih resursa turističke destinacije </a:t>
            </a:r>
          </a:p>
          <a:p>
            <a:r>
              <a:rPr lang="hr-HR" sz="2800" dirty="0" smtClean="0"/>
              <a:t>Očuvane prirodne ljepote </a:t>
            </a:r>
          </a:p>
          <a:p>
            <a:r>
              <a:rPr lang="hr-HR" sz="2800" dirty="0" smtClean="0"/>
              <a:t>Planirati graditi i raditi u skladu s prirodom </a:t>
            </a:r>
            <a:endParaRPr lang="hr-HR" sz="2800" dirty="0"/>
          </a:p>
        </p:txBody>
      </p:sp>
      <p:pic>
        <p:nvPicPr>
          <p:cNvPr id="4" name="Picture 3" descr="1_37803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214818"/>
            <a:ext cx="3048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eko-voznja-rotator-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4202901"/>
            <a:ext cx="4137480" cy="2471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PRIRODNI RESURSI</a:t>
            </a:r>
            <a:endParaRPr lang="hr-HR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Bogata i očuvana prirodna baština</a:t>
            </a:r>
          </a:p>
          <a:p>
            <a:r>
              <a:rPr lang="hr-HR" dirty="0" smtClean="0"/>
              <a:t>535 km razvedene obale</a:t>
            </a:r>
          </a:p>
          <a:p>
            <a:r>
              <a:rPr lang="hr-HR" dirty="0" smtClean="0"/>
              <a:t>28 zaštićenih područja</a:t>
            </a:r>
          </a:p>
          <a:p>
            <a:r>
              <a:rPr lang="hr-HR" dirty="0" smtClean="0"/>
              <a:t>Prirodni parkovi</a:t>
            </a:r>
          </a:p>
          <a:p>
            <a:r>
              <a:rPr lang="hr-HR" dirty="0" smtClean="0"/>
              <a:t>Različite biljne i životinjske vrste</a:t>
            </a:r>
          </a:p>
          <a:p>
            <a:r>
              <a:rPr lang="hr-HR" dirty="0" smtClean="0"/>
              <a:t>Mediteranska klima</a:t>
            </a:r>
          </a:p>
          <a:p>
            <a:r>
              <a:rPr lang="hr-HR" dirty="0" smtClean="0"/>
              <a:t>Kristalno čisto more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20" y="1428737"/>
            <a:ext cx="4038600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http://cdn.regionalexpress.hr/images/uploads/OTOK.SV.NIKOL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933056"/>
            <a:ext cx="3990975" cy="2657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POVIJESNO-KULTURNA BAŠTINA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6" y="2332037"/>
            <a:ext cx="4038600" cy="4525963"/>
          </a:xfrm>
        </p:spPr>
        <p:txBody>
          <a:bodyPr>
            <a:normAutofit/>
          </a:bodyPr>
          <a:lstStyle/>
          <a:p>
            <a:r>
              <a:rPr lang="hr-HR" dirty="0" smtClean="0"/>
              <a:t>Eufrazijeva bazilika</a:t>
            </a:r>
            <a:endParaRPr lang="hr-HR" sz="2400" dirty="0" smtClean="0"/>
          </a:p>
          <a:p>
            <a:r>
              <a:rPr lang="hr-HR" dirty="0" smtClean="0"/>
              <a:t>Rimski amfiteatar</a:t>
            </a:r>
          </a:p>
          <a:p>
            <a:r>
              <a:rPr lang="hr-HR" dirty="0" smtClean="0"/>
              <a:t>Slavoluk Sergijevaca</a:t>
            </a:r>
          </a:p>
          <a:p>
            <a:r>
              <a:rPr lang="hr-HR" dirty="0" smtClean="0"/>
              <a:t>Augustov hram</a:t>
            </a:r>
          </a:p>
          <a:p>
            <a:r>
              <a:rPr lang="hr-HR" dirty="0" smtClean="0"/>
              <a:t>Crkve oslikane freskama</a:t>
            </a:r>
          </a:p>
          <a:p>
            <a:r>
              <a:rPr lang="hr-HR" dirty="0" smtClean="0"/>
              <a:t>„Ples mrtvaca” Beram</a:t>
            </a:r>
            <a:endParaRPr lang="en-US" dirty="0" smtClean="0"/>
          </a:p>
          <a:p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268760"/>
            <a:ext cx="3980160" cy="2564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Users\Vilma\Pictures\AKTIVNOSTI ŠKOLE\DSC052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3980160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EKO HOTEL PORTO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Porto je naziv lokacije u Poreču gdje ce biti smješten Eko-Hotel ˝Porto˝</a:t>
            </a:r>
          </a:p>
          <a:p>
            <a:r>
              <a:rPr lang="hr-HR" dirty="0" smtClean="0"/>
              <a:t>Usluge Eko-Hotela:</a:t>
            </a:r>
          </a:p>
          <a:p>
            <a:pPr>
              <a:buNone/>
            </a:pPr>
            <a:r>
              <a:rPr lang="hr-HR" dirty="0" smtClean="0"/>
              <a:t>    -Restoran:sezonske namjernice</a:t>
            </a:r>
          </a:p>
          <a:p>
            <a:pPr>
              <a:buNone/>
            </a:pPr>
            <a:r>
              <a:rPr lang="hr-HR" dirty="0" smtClean="0"/>
              <a:t>    -Bar:piće domaće eko proizvodnje</a:t>
            </a:r>
          </a:p>
          <a:p>
            <a:pPr>
              <a:buNone/>
            </a:pPr>
            <a:r>
              <a:rPr lang="hr-HR" dirty="0" smtClean="0"/>
              <a:t>    -internet</a:t>
            </a:r>
          </a:p>
          <a:p>
            <a:pPr>
              <a:buNone/>
            </a:pPr>
            <a:r>
              <a:rPr lang="hr-HR" dirty="0" smtClean="0"/>
              <a:t>    -sef</a:t>
            </a:r>
          </a:p>
          <a:p>
            <a:pPr>
              <a:buNone/>
            </a:pPr>
            <a:r>
              <a:rPr lang="hr-HR" dirty="0" smtClean="0"/>
              <a:t>    -parking</a:t>
            </a:r>
          </a:p>
        </p:txBody>
      </p:sp>
      <p:pic>
        <p:nvPicPr>
          <p:cNvPr id="1028" name="Picture 4" descr="http://i926.photobucket.com/albums/ad108/mataj86/Zorano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429132"/>
            <a:ext cx="2286016" cy="2428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1428736"/>
            <a:ext cx="4143404" cy="2392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1" y="4143379"/>
            <a:ext cx="3672409" cy="2378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AKTIVNOSTI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9"/>
            <a:ext cx="3043230" cy="2928958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Canuing</a:t>
            </a:r>
          </a:p>
          <a:p>
            <a:r>
              <a:rPr lang="hr-HR" dirty="0" smtClean="0"/>
              <a:t>Planinarenje</a:t>
            </a:r>
          </a:p>
          <a:p>
            <a:r>
              <a:rPr lang="hr-HR" dirty="0" smtClean="0"/>
              <a:t>Ronjenje</a:t>
            </a:r>
          </a:p>
          <a:p>
            <a:r>
              <a:rPr lang="hr-HR" dirty="0" smtClean="0"/>
              <a:t>Biciklističke ture</a:t>
            </a:r>
          </a:p>
          <a:p>
            <a:r>
              <a:rPr lang="hr-HR" dirty="0" smtClean="0"/>
              <a:t>Fitness</a:t>
            </a:r>
          </a:p>
          <a:p>
            <a:r>
              <a:rPr lang="hr-HR" dirty="0" smtClean="0"/>
              <a:t>Wellness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22532" name="Picture 4" descr="http://www.visitslovenia.net/pic/centri/wellness/wellness-sanai-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256"/>
            <a:ext cx="3167042" cy="2375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64753"/>
            <a:ext cx="4281688" cy="257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biking_parenzana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4200" y="1543533"/>
            <a:ext cx="5401496" cy="2199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PROMOCIJA EKO HOTELA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Orijentacija na individualne goste</a:t>
            </a:r>
          </a:p>
          <a:p>
            <a:r>
              <a:rPr lang="hr-HR" dirty="0" smtClean="0"/>
              <a:t>Prodor na nova tržišta</a:t>
            </a:r>
          </a:p>
          <a:p>
            <a:r>
              <a:rPr lang="hr-HR" dirty="0" smtClean="0"/>
              <a:t>Poticanje na štednju</a:t>
            </a:r>
          </a:p>
          <a:p>
            <a:r>
              <a:rPr lang="hr-HR" dirty="0" smtClean="0"/>
              <a:t>Promocija aktivnosti u prirodi</a:t>
            </a:r>
          </a:p>
          <a:p>
            <a:r>
              <a:rPr lang="hr-HR" dirty="0" smtClean="0"/>
              <a:t>˝Eko-friendly hotel˝</a:t>
            </a:r>
          </a:p>
          <a:p>
            <a:endParaRPr lang="hr-HR" dirty="0" smtClean="0"/>
          </a:p>
        </p:txBody>
      </p:sp>
      <p:sp>
        <p:nvSpPr>
          <p:cNvPr id="24578" name="AutoShape 2" descr="data:image/jpeg;base64,/9j/4AAQSkZJRgABAQAAAQABAAD/2wCEAAkGBxQTEhQUExQWFhUXFxoYGBgYGBwdGBwaHBcXFxgYHhcYHyggGBwlHBUXITEiJSkrLi4uFx8zODMsNygtLisBCgoKDg0OGxAQGzQmHyQvLCwvLCwsLCwvLCwsLCwsLCwsLCwsLCwsLCwsLCwsLCwsLCwsLCwsLCwsLCwsLCwsLP/AABEIAIoAygMBIgACEQEDEQH/xAAcAAACAwEBAQEAAAAAAAAAAAAEBgMFBwIAAQj/xABDEAABAwIEAwcBBAcGBQUAAAABAgMRACEEBRIxBkFRBxMiYXGBkTIUQlKhFSOxwdHh8CQzQ2Jyc0RTk8LxFheCkrL/xAAZAQACAwEAAAAAAAAAAAAAAAADBAECBQD/xAArEQACAgEEAgIBAgcBAAAAAAABAgADEQQSITETQSJRYTKRFCMzcYHB8AX/2gAMAwEAAhEDEQA/AA+zDs9b0IxeLSFqVBaaIlATyWsfeJtCdgL3m2vMY3QAlKUgAQABAHoBaKGGFIAAAAAgDoAAB8ARUreCUoSKWa0wgXIhgzXqn4qVOZN+Y9qo8Q0pO4oUvVwuzI2RrTi0H7wry0Nr3CT8UpqxFR/bYqfLmdtjQvKWjsmPQ0JiMkSNlEeomqQZmRsoj3oVziNZdShKyYIKveNI/bUgq3GJBYrLB3DFJI3vFLOb4F1x9KtBU2iQkA31czfzinoYlCT4zGoW9ZihsE+kahIkLWSJ86i2lNp9S1VjFhEhTuIR9TC4HOD+61H4XNgrdCk+tMOcYsBpUkAGfmKQsrWpX2o61eFhRFzuI5UmmlOPi37xl9Tg4Il9iM5aQLzHUC1dt4hCwCmCCKny7LEuaS4AQY33MirFfBWGN0BTZ/yKt8UG7SWN9ZhatUg9SlVh2zyoPE5E2q8D4q8d4MWP7vEK9FAH86GXw/jE7d04Pg0s1F6ev2MYW+lhyYtYjhofdJHpf9tAOZK6gylVx5EH5FNbrGKR9WGV/wDEgj8qTuM+K+7QtlEodV4TqtoB3PxU1G4uFwf8yHFYBOZX4zixWHJSpwLUPuzPyeVAHj11S0y3A/DqI/Zek5DBJ6wd/cc/Oj0uBC9WxA/LpW6lCgczNNreo9YTjVtRhzwA7KBJHva1XSMUhWygfcVjj7oNoAHlTHwepKwptcyIKSIsD5HzoN9SgbhD12MeDNBdoVxMEHa9RYXInif1S5IEwTH8q4eZxCDCgCR5j91KggjMIZecT8HMY1BMBD0Sl1IEzGygPrBtc3rK1dn+YSf7OT5giP21teSY1TrWpSCggxB8ovVhqo62soxAtUrHMaFt2rllyEkUfFRqYSdxTTV5iobEWMxzNlohLq9JVJEmhm8bh1/Q8gk7DUJ+Kvc24bw78FxJOkWIMRP/AIqoa7PsKFocQpcpUFCCCJBkDag/w8ubMyu4z/VMtlNpXB+KUf0mrnWsZ3kacQgIKogzMTyikpzsvcH04lJ/1II/7qq1TZ4EgMIt/pE9aIydzSCvbxyT7pk1ZudnGKGzjSvkVEOFsW0EJU2CC4CYWLyRHsImr1oQ3Mpb+niMhzgHSe6UQB/lJuZB3kelc4TNkSuULBUs7oMxPUUUrK0hJtBME26GKDxqCgyDEqc28qNY3BnVgggyp4lxqFgolJTa0woHkeVqq8iZMYoATLCgLi5OwHXbamnMcCtaU92JUrTvcQdzfai28paZSpRCVOBClatIEQDYRUASGAYkztWB04bUuxCJA8wmlrC54RspQ96uM1QVMuECBoOxP4Z2mKzlD9K6jIYQ9I4mhMcTLH3p9aPa4mPMJNZ7gtazCQT6UUtSk7yPWlRcwPcP48+poI4hTB8N+V+fpX5y4qLuLxDz6W1wCAoQZBAiT61rGDWVbAn2q2wODGhaNOkL3gb0eu85zIWpTxPzzgWTq8UiN96sHEqIJbbUoASogEgDzgQK0TNezogOOIdE76Sn+Bqx4MyNTDIWYWpThBSDCYMJNucAHemjqMDiWXSZbB6mL/UZJAE+9EZHmBYfQtJsFAGdtJN6YONcsCnlllH0khWkWsbe9LmGyl5ydLavWK4WI6ZJlXpdHwBzN3wWSurAUpwJSoWCOYNxerPC5U23smT1NzUvBuMbOGwzJcR3waEthQKrW29qZPsk7ilUpCjic9v3KNKJ5V13B6H4pgbw0V13FF8cp5IbXxSoEnYX+K+1Sca4kt4HEKFj3ZA97U2xwMxYDJxMj7UuL3MS8GWFlLKRbSSNc7kwbjyqtyNGY4Uhxh1cfhJlB9UmuciyFOJbbWCQpNl8wAItHIxT1mjXcIbQ0gqCiAOfzSLOxBImhXQBwY98LZucVh0OqTpXstI2ChvFW1LfArRSwsER+sUPiAaY5puokoC3cRsUK5An2kjtP4v+wtICEhTyjKQZgAWkgXN5p2msR7T8rxGIzVKf8IpQlKuQsSqpsOFnVpubEQsdxtmHeFasS4CSDpsE2M/SOVaVwdxR+kwhknQ8ApThixB309NqDzDg3BrbCP8AGHOSCfbnVPw5hRgcywhbSohRUhYFzB5wOVLedWbZ7jb6cqu71NsfcDSITeAB8WqtKCptal2Hdrtz2NFYrEt76gTa2wFqEL6dC5WmdC7yLWMDzprsxI4AhrOFS42EqHhKYjyIiq08B4U7d6PRf8RR+Fx7aW9SlpCUpBJJERFVLvaTgUmNalCYkIMevpQbNmflLJnHEucq4eTh7NuL0zJB0mfeKEzjhtbmotOICiZ8aSR6WNXuBxiHUBxpQWhWykmRU80PwVnnEJvYROyThvEo19+40uSNOgFMCNoM0bjsiWtMBSkEXBTHS0g8ppjr1W8Szg5zmJWHKkNQ8QVSRvyoDvg2khBgGefW1qteJcleAUsK7xMzoA06U7lWrcmlLFWTINh1pdwRNWuxWAIlll2DQlJAvPWoeKsUnCspSkDvnBKeiE/jI6nlNe4JxPfvaDsDN+aQOXXpShxLjVYjEvuKkgrKR5JSdKQPK1F0WlU/Jh1Af+jrSAET33KRDigoKQohQM6+c9Rzp8yHtKfZSlD6Q8kfemHInmdj8Uk6a5UqtIgGYwJ7n6GyPOWsU0HGVSOY+8k9COVWFfnXLM2cw6tbKihXkd/Uc6Y//c3G9Gf/AKfzoJrhQczbppZ7RVf2FwTElI+TTLVBxng++w/dzGtaRPvVLRlCBLJ+oRA7KOHD3L7xUoBS9LY+6oJmVH3tV9nCHCQhKDIIMgE87RFNWXtNMNIbbI0JTAj9tupoN3MQlWoH+dzb4qrVLtx7jVdrbiQOJY8P4NTTCQsysypXqbx8VY1w2sFIUNjce9CHMQFkaVaR97lPkDc0UDAipyzEmHUtcRslLneEAoKLfi1Df2IirV/NkgEgGBzIgfnS6vHqxDYUuBIMcooN5GMGG0wbdkSpccZlb6kxA0TEm+9uQrjsxyxtLS3o1LKyAs7wOh5UDjsR3iksAlGpUTHhiYM9acMjZbYb7ps+FKiAZ32JM+s0HTpufd6EPrbQE2+zLY0JjEAoXYfQrkOhqUvjqPmosS4nQu4+lXMdDWhxMkzOu1jGd2zh20QnvJKiABIAA396puHuC1Osd64vQFCQLSfM+VMnH+VnFjCIbILiBq09UykH4ovMmnm2EIwoQSAASq8Xis644YzX0dfwBMN7NML9n71jvCpJIWAeR2V7bU9GszyVpbGZtlbspWgISjkSRcjzCh+daZU6diVwYPVoFfjqerwr1eFHik7pc4g4TRi3EqU4tCB9aEQNUbDVy86YzXLjgSCo2AEk+QvXYBllJByIl8YZs1gWm2WEoDoTpRa6EGxPWTePmsmdXvfzonibNTiMQ66NlKMf6RYfkBVGp20mnFQKsAx3GTvKodS6jL07VxrqsIBxJiqhjiqlCrUCRUGSs/SfDGa/qUF91vWuVb3mb32gbWozGYxC1NBJStKtRkEHaI/aawt3iFa21rb1+DSCdJgXMgAbJI3HvT12d49DrSSlOlSVaj4gRpINgN7WpTeRgRem0ltpEecVABgRYWG1KbStS1etqZyZBPlSzgkXPmo0K4/zBN2j+lGJ3OQ202gGVkfFzU6W9cfJ86SM7bKX2TMJJv0lOw/OnrBtwkEfhFOVHuZ16BYNm6P1awY+nb+v6vVSld9CQTAgBIn55CrtaNagFTHSiSlKRCQBOw/fUWU+Rskyab/EpAEWW2ClUFnVO5BBIHIAcutWuHKkDSmBF7yZn0ijG2NNxt+2gszxYS2VEgeu3p5mpZFC8DEGbCW55gr2cuB4NFowR/eaD3fXeahzPPO63ShzqEb7dTYVUs49xYUNZ/vCJ8o28qr8/wAUAhU7RPrShZvRhlUexErNs8dU+VpltKEq06DcE9TzpmyfHrxGFZBWEyRrKtlFJuCRG9qVV4YvLVpsSk+hG3zFWTT5bZ7lItA9jStti4wZpadcfIdS5zvNV4XENvxJQpOlJMpg2VCZsImnTBca96nUlAI9dvzrFM1fJIBJJ5k1d8BZhGJDajZfh9+VVVmxlYK8Kzcia6niVf8Ayh8mrHB5g4uP1aQOsmgcJgRVVxPxX9jaCkt3KgkeQm+/kCKZrDjljEbCo6jprVsEzHnFUHHWOW1gX1QkFSdE6r+K37Jo7KMeX2kOAFGtMwdx/W/vSf20OqTgmwCbuifgmnaxnqBZsCZK6bRQDcuK6JFvWu9C1mQD0T0A5q9ahdxH+CzfkVdOsUyfzF1/E6fxA1BtsSeZ5Cvmmp8Ph0tCPvHc86gxTsEDmdvTnVGHswy4PE7UeVCF2p1L8M/NVxzBP4aoZYTRsp4KdS0twnQIWCkHxA6ZSnSLXBvNW3ZdhwO9jQPCAmRCiBvAJ2nnVvgs3lbjLksgKK9Zj7xAAnawTFDZJlHc4wLbUV4eSBPIquo6toFredIqGJDQdtRWwEdD/cfGE2PpS/hxC1j/ADV0xxS0ccMGiFGFFauQUPpQPOJJpZ4/zp7BvoU3o0LBkKTIkHrYii21EuJpU3L42l5xA2pYYCEhUvJ1TYAXmmpRNk7DnHPoB5Vn2R8Wt4stI0lDwWFaeRgbpPOCRbetIaYm5vzmmlUrwYpawbDDqdsotffn5eVQqTuomwHwK6cVFhcc6FCu9VcHuk7cgsxv10j8zVoGfEPqXJIITEJB+pXVXp0qi4mWmIME2CQNyeQtsPzphzByEnkAJPp0pUwxC3FLOyNvWJmldTZtXEa0tO9p2jChlozdSrmeVuVIGc5l3y+6H0p+ojYDnV5xFnxUQhOqFW1BJgTaZiKpP0ehp1DKVT4dayd1HYSfWsyuxmOB7/7M0bq1VQAOp2ywAmdidj0jag8bi4MKUB1NWuMbFgDc7Rc/A3o3C8CIKe9xCieek7ehH7qO9SNgQVT2KSBFPCYbv1pQyNajI8pvF+lj8VNwvhdGMa1ynQ6NXqDTlw9g2cM+pSSAgjRpE+EgzEG95qtzLKHlYxxxhEoKgsH4O3rQmYAfCWFRZjumttCkrtKwkpZHdko7waiCAJUYAPneaaMPmrZSJJB5iDvz/Olvj/NUJQ2TMHVaLSIIPtTY22japmdajAciN2R4cNtNoBMJRYk/vrOO1niNp5KcO34tCpUufDMRpHWOZpRzTi55cjvlJSRGlJtHSl9nFBTgSSTNP1VlBFbGHUDC3FkoQTGxVyA6DzosANAIQPF/V6PLJSNLaQBUaMMESTdXWj4xzA7vUgQ3pGpRvzqpZe1ulfIC1E5xi7aRzqs1aUf6v2UB2GY0gOOYQtZXqE+EH5PSue5X+BP9e9c4JB02J+P31N9nPWq4lszSTnrWjT9nIVECEqJNoEqM6q7XjHHUIK8M9IBCCkL0qmJ8I223NMiGsUIKEmTcSkmREmOlNOSCW/7QgJgC6iBP50gK7BxmWXUhjk9/2mVM5W83jcI8Glp7xYkQZSQYUVeovWg8Z5QziGlB2BElKtiDyP8AKlHivMlKzAJYcKGgoI1AjTy1EeVqMz3C4JYUftEq/wBwmY8pimtQz7V5GRC6IIWb8nnPUXOE+H8QHQ4lpSghYhYHhIm8H0raluwQJA9x7CBWNZRnrjSwnvihrVsTsByiKdnONsCPEXhP+g/wo/lyBuIzFvHgkKDjMacUEBJCnQkc4IFulCniFjSAlUjUEC3OP3ClbE9o2F0+FRJ/27Gg3O0XBxZlRvOyReqmxR7lxW57Evsbii+tbaHEpSmJKzBUTtAN4igc2x3cr0aQv/buRYbiIpRzTjhl06ktK1jZUjbpFC4jj1RP90JO9/ICbelIXHeMe47QGR8+o3IzxJsWV+6f5UQ93SiSEImOgB9JrPjx28ZCUIEeRNVWI46xU7ojpp5fNqVXSlmGfUcfUADuanh+7QhuANRKlKMDUkTAvyo3HLJbQE3jn67XPMVkauNTade0QIojKeLVuuIaQVpK1BIlQAkm0k7V12ktY5HEAl9YwI4qwxChbwpk6VGFLVYjUeVz02TRH/qlQdDTbaNUC+uRfzMRRmWZQt0LRimlkGIUVIV7SDNBY7svwyge7U4lXIlRUB7GrV1474jBsf6l+7jQnxLaKQBJMiD6EGDVPxfmLOLwDqWykvMqDiUagSU2CrDym1ZZmeTYtClMd9qQkxZw6Pjl6VzlOTIQdTh1Hl0H8a0tPQVbdMrU6lWXae5WOPidj7UbkzQkr8VrCbe9SuOkukQEISYMAXJqdrUbn8Sh7cv2U7M849Qvvj+VCYp2ASaIFgaXszxkkgVFpwJalQxgbitapnnUbqtR8tq51QKkwaSVCDEc6WAjLniFs+ERrHzAr5oV/wA1PzRoB2UmR1FRdynp+RpjEDmNL2cvR4sQr/qH+NVz+aT9T0+qif30mmuhS22M+T6EZHMzRzWPYVx+lW+p+DS6a+pTUbBLeZvqXK81SdpPtQ68x8jQKU3rvu6jYskO5hH27y/OuTjzyAqApIrlVdtWcXeEDGq8vivHFLPOokNTUndb1HEklj7kRdV1NQlRqQ1GaIIFsz019bVBBG4rmvVMrNO4L4/SlKWnyoKmA5qJSZ2KgdqfUcRojwqCj1BEfM1+damZ1HZR+TS7acFsg4jletZV2kZj0+/qKryZM+uo1A6oBMVUMl1EBaSlQHPnUxzAH6gZ61orYuJkvUcz2MMyOe/rFeTjSkXEioHMUg3naohikKtOk1ORICk84kmOzkaYQDPU1RlXWpcYQCbg+YoZRpdiSeY0uAOJ9iTVtgWdKRPOhstaBMmrZKKvWvuUsb0J809DFfJV1rxRG1xUXeeVFgc4kOU5DiMWScOyt2Pq0CYJ69KvML2XZov/AIUpHVa2x/3T+VC9mmJWjMsPoWpOpUHSSJF7GNxX6lZ+kHnSsZ3T88M9jWYq+ruE+rk//lJqwa7EcV97EMj0Cj/Ct2r4anbOyZizfYg597Fo9mz/ABqZPYqR/wAWP+n/ADrYjXJqpAk7mmJcQdkLrbC3Gnu9WgT3YRpKgN4M71nOOybENq0raUk23HI7fNfrU8qReM2kl4WH9w5y6EEfBuKlUBneQz89YZorVp2XsAeZ/D61yQrVog6iQnTz1bAeRmrzidITmD2kRDiSItexm3nVyygHOMNIBlSSZ5nSTNSUGZIsOJ5zgDuGW3cS4PG6Elsb6DAKpHMfFe4v7M3sMC6wS+xGqR9SR5gbjzFMvak4ftDAkx3KjE2nrFNeRYlf2ZI1qiDaTGwrnGOpCnIn5zLVWOA4cxLw1NMOLSeaUyPmjOIR/anxy1mtU7GVmMQmTpGkhPKYuY2mqiQJl+G4Fx6yUpwy5G4JQD8KVTC32XY9pvvB3SlbloK8UeR2rWuJE6XmFJsorSCRYkdCRuKvHDYetSnJnOMCfnVnO/F3WJQUqBjxC4iiM0wOHQgOpUCFH6YvP7hTp2yYZENq0J1EkEwJjpNZO8o90RNtYtRNgI5gt5BwILmCkapRIB5GhdVecrmh4xCZzCVlvQI1a5M2ERUM1xX1O4rpPUusIyNIKaKSbXoLAHxe1HqpodQGcz6eZ5c+lCfpRn8Kqjz0wlIG3TlVJQmbEuq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580" name="AutoShape 4" descr="data:image/jpeg;base64,/9j/4AAQSkZJRgABAQAAAQABAAD/2wCEAAkGBxQTEhQUExQWFhUXFxoYGBgYGBwdGBwaHBcXFxgYHhcYHyggGBwlHBUXITEiJSkrLi4uFx8zODMsNygtLisBCgoKDg0OGxAQGzQmHyQvLCwvLCwsLCwvLCwsLCwsLCwsLCwsLCwsLCwsLCwsLCwsLCwsLCwsLCwsLCwsLCwsLP/AABEIAIoAygMBIgACEQEDEQH/xAAcAAACAwEBAQEAAAAAAAAAAAAEBgMFBwIAAQj/xABDEAABAwIEAwcBBAcGBQUAAAABAgMRACEEBRIxBkFRBxMiYXGBkTIUQlKhFSOxwdHh8CQzQ2Jyc0RTk8LxFheCkrL/xAAZAQACAwEAAAAAAAAAAAAAAAADBAECBQD/xAArEQACAgEEAgIBAgcBAAAAAAABAgADEQQSITETQSJRYTKRFCMzcYHB8AX/2gAMAwEAAhEDEQA/AA+zDs9b0IxeLSFqVBaaIlATyWsfeJtCdgL3m2vMY3QAlKUgAQABAHoBaKGGFIAAAAAgDoAAB8ARUreCUoSKWa0wgXIhgzXqn4qVOZN+Y9qo8Q0pO4oUvVwuzI2RrTi0H7wry0Nr3CT8UpqxFR/bYqfLmdtjQvKWjsmPQ0JiMkSNlEeomqQZmRsoj3oVziNZdShKyYIKveNI/bUgq3GJBYrLB3DFJI3vFLOb4F1x9KtBU2iQkA31czfzinoYlCT4zGoW9ZihsE+kahIkLWSJ86i2lNp9S1VjFhEhTuIR9TC4HOD+61H4XNgrdCk+tMOcYsBpUkAGfmKQsrWpX2o61eFhRFzuI5UmmlOPi37xl9Tg4Il9iM5aQLzHUC1dt4hCwCmCCKny7LEuaS4AQY33MirFfBWGN0BTZ/yKt8UG7SWN9ZhatUg9SlVh2zyoPE5E2q8D4q8d4MWP7vEK9FAH86GXw/jE7d04Pg0s1F6ev2MYW+lhyYtYjhofdJHpf9tAOZK6gylVx5EH5FNbrGKR9WGV/wDEgj8qTuM+K+7QtlEodV4TqtoB3PxU1G4uFwf8yHFYBOZX4zixWHJSpwLUPuzPyeVAHj11S0y3A/DqI/Zek5DBJ6wd/cc/Oj0uBC9WxA/LpW6lCgczNNreo9YTjVtRhzwA7KBJHva1XSMUhWygfcVjj7oNoAHlTHwepKwptcyIKSIsD5HzoN9SgbhD12MeDNBdoVxMEHa9RYXInif1S5IEwTH8q4eZxCDCgCR5j91KggjMIZecT8HMY1BMBD0Sl1IEzGygPrBtc3rK1dn+YSf7OT5giP21teSY1TrWpSCggxB8ovVhqo62soxAtUrHMaFt2rllyEkUfFRqYSdxTTV5iobEWMxzNlohLq9JVJEmhm8bh1/Q8gk7DUJ+Kvc24bw78FxJOkWIMRP/AIqoa7PsKFocQpcpUFCCCJBkDag/w8ubMyu4z/VMtlNpXB+KUf0mrnWsZ3kacQgIKogzMTyikpzsvcH04lJ/1II/7qq1TZ4EgMIt/pE9aIydzSCvbxyT7pk1ZudnGKGzjSvkVEOFsW0EJU2CC4CYWLyRHsImr1oQ3Mpb+niMhzgHSe6UQB/lJuZB3kelc4TNkSuULBUs7oMxPUUUrK0hJtBME26GKDxqCgyDEqc28qNY3BnVgggyp4lxqFgolJTa0woHkeVqq8iZMYoATLCgLi5OwHXbamnMcCtaU92JUrTvcQdzfai28paZSpRCVOBClatIEQDYRUASGAYkztWB04bUuxCJA8wmlrC54RspQ96uM1QVMuECBoOxP4Z2mKzlD9K6jIYQ9I4mhMcTLH3p9aPa4mPMJNZ7gtazCQT6UUtSk7yPWlRcwPcP48+poI4hTB8N+V+fpX5y4qLuLxDz6W1wCAoQZBAiT61rGDWVbAn2q2wODGhaNOkL3gb0eu85zIWpTxPzzgWTq8UiN96sHEqIJbbUoASogEgDzgQK0TNezogOOIdE76Sn+Bqx4MyNTDIWYWpThBSDCYMJNucAHemjqMDiWXSZbB6mL/UZJAE+9EZHmBYfQtJsFAGdtJN6YONcsCnlllH0khWkWsbe9LmGyl5ydLavWK4WI6ZJlXpdHwBzN3wWSurAUpwJSoWCOYNxerPC5U23smT1NzUvBuMbOGwzJcR3waEthQKrW29qZPsk7ilUpCjic9v3KNKJ5V13B6H4pgbw0V13FF8cp5IbXxSoEnYX+K+1Sca4kt4HEKFj3ZA97U2xwMxYDJxMj7UuL3MS8GWFlLKRbSSNc7kwbjyqtyNGY4Uhxh1cfhJlB9UmuciyFOJbbWCQpNl8wAItHIxT1mjXcIbQ0gqCiAOfzSLOxBImhXQBwY98LZucVh0OqTpXstI2ChvFW1LfArRSwsER+sUPiAaY5puokoC3cRsUK5An2kjtP4v+wtICEhTyjKQZgAWkgXN5p2msR7T8rxGIzVKf8IpQlKuQsSqpsOFnVpubEQsdxtmHeFasS4CSDpsE2M/SOVaVwdxR+kwhknQ8ApThixB309NqDzDg3BrbCP8AGHOSCfbnVPw5hRgcywhbSohRUhYFzB5wOVLedWbZ7jb6cqu71NsfcDSITeAB8WqtKCptal2Hdrtz2NFYrEt76gTa2wFqEL6dC5WmdC7yLWMDzprsxI4AhrOFS42EqHhKYjyIiq08B4U7d6PRf8RR+Fx7aW9SlpCUpBJJERFVLvaTgUmNalCYkIMevpQbNmflLJnHEucq4eTh7NuL0zJB0mfeKEzjhtbmotOICiZ8aSR6WNXuBxiHUBxpQWhWykmRU80PwVnnEJvYROyThvEo19+40uSNOgFMCNoM0bjsiWtMBSkEXBTHS0g8ppjr1W8Szg5zmJWHKkNQ8QVSRvyoDvg2khBgGefW1qteJcleAUsK7xMzoA06U7lWrcmlLFWTINh1pdwRNWuxWAIlll2DQlJAvPWoeKsUnCspSkDvnBKeiE/jI6nlNe4JxPfvaDsDN+aQOXXpShxLjVYjEvuKkgrKR5JSdKQPK1F0WlU/Jh1Af+jrSAET33KRDigoKQohQM6+c9Rzp8yHtKfZSlD6Q8kfemHInmdj8Uk6a5UqtIgGYwJ7n6GyPOWsU0HGVSOY+8k9COVWFfnXLM2cw6tbKihXkd/Uc6Y//c3G9Gf/AKfzoJrhQczbppZ7RVf2FwTElI+TTLVBxng++w/dzGtaRPvVLRlCBLJ+oRA7KOHD3L7xUoBS9LY+6oJmVH3tV9nCHCQhKDIIMgE87RFNWXtNMNIbbI0JTAj9tupoN3MQlWoH+dzb4qrVLtx7jVdrbiQOJY8P4NTTCQsysypXqbx8VY1w2sFIUNjce9CHMQFkaVaR97lPkDc0UDAipyzEmHUtcRslLneEAoKLfi1Df2IirV/NkgEgGBzIgfnS6vHqxDYUuBIMcooN5GMGG0wbdkSpccZlb6kxA0TEm+9uQrjsxyxtLS3o1LKyAs7wOh5UDjsR3iksAlGpUTHhiYM9acMjZbYb7ps+FKiAZ32JM+s0HTpufd6EPrbQE2+zLY0JjEAoXYfQrkOhqUvjqPmosS4nQu4+lXMdDWhxMkzOu1jGd2zh20QnvJKiABIAA396puHuC1Osd64vQFCQLSfM+VMnH+VnFjCIbILiBq09UykH4ovMmnm2EIwoQSAASq8Xis644YzX0dfwBMN7NML9n71jvCpJIWAeR2V7bU9GszyVpbGZtlbspWgISjkSRcjzCh+daZU6diVwYPVoFfjqerwr1eFHik7pc4g4TRi3EqU4tCB9aEQNUbDVy86YzXLjgSCo2AEk+QvXYBllJByIl8YZs1gWm2WEoDoTpRa6EGxPWTePmsmdXvfzonibNTiMQ66NlKMf6RYfkBVGp20mnFQKsAx3GTvKodS6jL07VxrqsIBxJiqhjiqlCrUCRUGSs/SfDGa/qUF91vWuVb3mb32gbWozGYxC1NBJStKtRkEHaI/aawt3iFa21rb1+DSCdJgXMgAbJI3HvT12d49DrSSlOlSVaj4gRpINgN7WpTeRgRem0ltpEecVABgRYWG1KbStS1etqZyZBPlSzgkXPmo0K4/zBN2j+lGJ3OQ202gGVkfFzU6W9cfJ86SM7bKX2TMJJv0lOw/OnrBtwkEfhFOVHuZ16BYNm6P1awY+nb+v6vVSld9CQTAgBIn55CrtaNagFTHSiSlKRCQBOw/fUWU+Rskyab/EpAEWW2ClUFnVO5BBIHIAcutWuHKkDSmBF7yZn0ijG2NNxt+2gszxYS2VEgeu3p5mpZFC8DEGbCW55gr2cuB4NFowR/eaD3fXeahzPPO63ShzqEb7dTYVUs49xYUNZ/vCJ8o28qr8/wAUAhU7RPrShZvRhlUexErNs8dU+VpltKEq06DcE9TzpmyfHrxGFZBWEyRrKtlFJuCRG9qVV4YvLVpsSk+hG3zFWTT5bZ7lItA9jStti4wZpadcfIdS5zvNV4XENvxJQpOlJMpg2VCZsImnTBca96nUlAI9dvzrFM1fJIBJJ5k1d8BZhGJDajZfh9+VVVmxlYK8Kzcia6niVf8Ayh8mrHB5g4uP1aQOsmgcJgRVVxPxX9jaCkt3KgkeQm+/kCKZrDjljEbCo6jprVsEzHnFUHHWOW1gX1QkFSdE6r+K37Jo7KMeX2kOAFGtMwdx/W/vSf20OqTgmwCbuifgmnaxnqBZsCZK6bRQDcuK6JFvWu9C1mQD0T0A5q9ahdxH+CzfkVdOsUyfzF1/E6fxA1BtsSeZ5Cvmmp8Ph0tCPvHc86gxTsEDmdvTnVGHswy4PE7UeVCF2p1L8M/NVxzBP4aoZYTRsp4KdS0twnQIWCkHxA6ZSnSLXBvNW3ZdhwO9jQPCAmRCiBvAJ2nnVvgs3lbjLksgKK9Zj7xAAnawTFDZJlHc4wLbUV4eSBPIquo6toFredIqGJDQdtRWwEdD/cfGE2PpS/hxC1j/ADV0xxS0ccMGiFGFFauQUPpQPOJJpZ4/zp7BvoU3o0LBkKTIkHrYii21EuJpU3L42l5xA2pYYCEhUvJ1TYAXmmpRNk7DnHPoB5Vn2R8Wt4stI0lDwWFaeRgbpPOCRbetIaYm5vzmmlUrwYpawbDDqdsotffn5eVQqTuomwHwK6cVFhcc6FCu9VcHuk7cgsxv10j8zVoGfEPqXJIITEJB+pXVXp0qi4mWmIME2CQNyeQtsPzphzByEnkAJPp0pUwxC3FLOyNvWJmldTZtXEa0tO9p2jChlozdSrmeVuVIGc5l3y+6H0p+ojYDnV5xFnxUQhOqFW1BJgTaZiKpP0ehp1DKVT4dayd1HYSfWsyuxmOB7/7M0bq1VQAOp2ywAmdidj0jag8bi4MKUB1NWuMbFgDc7Rc/A3o3C8CIKe9xCieek7ehH7qO9SNgQVT2KSBFPCYbv1pQyNajI8pvF+lj8VNwvhdGMa1ynQ6NXqDTlw9g2cM+pSSAgjRpE+EgzEG95qtzLKHlYxxxhEoKgsH4O3rQmYAfCWFRZjumttCkrtKwkpZHdko7waiCAJUYAPneaaMPmrZSJJB5iDvz/Olvj/NUJQ2TMHVaLSIIPtTY22japmdajAciN2R4cNtNoBMJRYk/vrOO1niNp5KcO34tCpUufDMRpHWOZpRzTi55cjvlJSRGlJtHSl9nFBTgSSTNP1VlBFbGHUDC3FkoQTGxVyA6DzosANAIQPF/V6PLJSNLaQBUaMMESTdXWj4xzA7vUgQ3pGpRvzqpZe1ulfIC1E5xi7aRzqs1aUf6v2UB2GY0gOOYQtZXqE+EH5PSue5X+BP9e9c4JB02J+P31N9nPWq4lszSTnrWjT9nIVECEqJNoEqM6q7XjHHUIK8M9IBCCkL0qmJ8I223NMiGsUIKEmTcSkmREmOlNOSCW/7QgJgC6iBP50gK7BxmWXUhjk9/2mVM5W83jcI8Glp7xYkQZSQYUVeovWg8Z5QziGlB2BElKtiDyP8AKlHivMlKzAJYcKGgoI1AjTy1EeVqMz3C4JYUftEq/wBwmY8pimtQz7V5GRC6IIWb8nnPUXOE+H8QHQ4lpSghYhYHhIm8H0raluwQJA9x7CBWNZRnrjSwnvihrVsTsByiKdnONsCPEXhP+g/wo/lyBuIzFvHgkKDjMacUEBJCnQkc4IFulCniFjSAlUjUEC3OP3ClbE9o2F0+FRJ/27Gg3O0XBxZlRvOyReqmxR7lxW57Evsbii+tbaHEpSmJKzBUTtAN4igc2x3cr0aQv/buRYbiIpRzTjhl06ktK1jZUjbpFC4jj1RP90JO9/ICbelIXHeMe47QGR8+o3IzxJsWV+6f5UQ93SiSEImOgB9JrPjx28ZCUIEeRNVWI46xU7ojpp5fNqVXSlmGfUcfUADuanh+7QhuANRKlKMDUkTAvyo3HLJbQE3jn67XPMVkauNTade0QIojKeLVuuIaQVpK1BIlQAkm0k7V12ktY5HEAl9YwI4qwxChbwpk6VGFLVYjUeVz02TRH/qlQdDTbaNUC+uRfzMRRmWZQt0LRimlkGIUVIV7SDNBY7svwyge7U4lXIlRUB7GrV1474jBsf6l+7jQnxLaKQBJMiD6EGDVPxfmLOLwDqWykvMqDiUagSU2CrDym1ZZmeTYtClMd9qQkxZw6Pjl6VzlOTIQdTh1Hl0H8a0tPQVbdMrU6lWXae5WOPidj7UbkzQkr8VrCbe9SuOkukQEISYMAXJqdrUbn8Sh7cv2U7M849Qvvj+VCYp2ASaIFgaXszxkkgVFpwJalQxgbitapnnUbqtR8tq51QKkwaSVCDEc6WAjLniFs+ERrHzAr5oV/wA1PzRoB2UmR1FRdynp+RpjEDmNL2cvR4sQr/qH+NVz+aT9T0+qif30mmuhS22M+T6EZHMzRzWPYVx+lW+p+DS6a+pTUbBLeZvqXK81SdpPtQ68x8jQKU3rvu6jYskO5hH27y/OuTjzyAqApIrlVdtWcXeEDGq8vivHFLPOokNTUndb1HEklj7kRdV1NQlRqQ1GaIIFsz019bVBBG4rmvVMrNO4L4/SlKWnyoKmA5qJSZ2KgdqfUcRojwqCj1BEfM1+damZ1HZR+TS7acFsg4jletZV2kZj0+/qKryZM+uo1A6oBMVUMl1EBaSlQHPnUxzAH6gZ61orYuJkvUcz2MMyOe/rFeTjSkXEioHMUg3naohikKtOk1ORICk84kmOzkaYQDPU1RlXWpcYQCbg+YoZRpdiSeY0uAOJ9iTVtgWdKRPOhstaBMmrZKKvWvuUsb0J809DFfJV1rxRG1xUXeeVFgc4kOU5DiMWScOyt2Pq0CYJ69KvML2XZov/AIUpHVa2x/3T+VC9mmJWjMsPoWpOpUHSSJF7GNxX6lZ+kHnSsZ3T88M9jWYq+ruE+rk//lJqwa7EcV97EMj0Cj/Ct2r4anbOyZizfYg597Fo9mz/ABqZPYqR/wAWP+n/ADrYjXJqpAk7mmJcQdkLrbC3Gnu9WgT3YRpKgN4M71nOOybENq0raUk23HI7fNfrU8qReM2kl4WH9w5y6EEfBuKlUBneQz89YZorVp2XsAeZ/D61yQrVog6iQnTz1bAeRmrzidITmD2kRDiSItexm3nVyygHOMNIBlSSZ5nSTNSUGZIsOJ5zgDuGW3cS4PG6Elsb6DAKpHMfFe4v7M3sMC6wS+xGqR9SR5gbjzFMvak4ftDAkx3KjE2nrFNeRYlf2ZI1qiDaTGwrnGOpCnIn5zLVWOA4cxLw1NMOLSeaUyPmjOIR/anxy1mtU7GVmMQmTpGkhPKYuY2mqiQJl+G4Fx6yUpwy5G4JQD8KVTC32XY9pvvB3SlbloK8UeR2rWuJE6XmFJsorSCRYkdCRuKvHDYetSnJnOMCfnVnO/F3WJQUqBjxC4iiM0wOHQgOpUCFH6YvP7hTp2yYZENq0J1EkEwJjpNZO8o90RNtYtRNgI5gt5BwILmCkapRIB5GhdVecrmh4xCZzCVlvQI1a5M2ERUM1xX1O4rpPUusIyNIKaKSbXoLAHxe1HqpodQGcz6eZ5c+lCfpRn8Kqjz0wlIG3TlVJQmbEuq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223" y="2060848"/>
            <a:ext cx="3184748" cy="1758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Vilma\Pictures\AKTIVNOSTI ŠKOLE\GASTRO 2014. 01 003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71" y="3942132"/>
            <a:ext cx="4064000" cy="2711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Vilma\Pictures\AKTIVNOSTI ŠKOLE\DSC_1962 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72" y="4690070"/>
            <a:ext cx="3810000" cy="2060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1449</TotalTime>
  <Words>1615</Words>
  <Application>Microsoft Office PowerPoint</Application>
  <PresentationFormat>Prikaz na zaslonu (4:3)</PresentationFormat>
  <Paragraphs>209</Paragraphs>
  <Slides>13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HOTEL ZA SUTRA EKO HOTEL</vt:lpstr>
      <vt:lpstr>O NAMA</vt:lpstr>
      <vt:lpstr>O ISTRI</vt:lpstr>
      <vt:lpstr>NASTANAK IDEJE</vt:lpstr>
      <vt:lpstr>PRIRODNI RESURSI</vt:lpstr>
      <vt:lpstr>POVIJESNO-KULTURNA BAŠTINA</vt:lpstr>
      <vt:lpstr>EKO HOTEL PORTO</vt:lpstr>
      <vt:lpstr>AKTIVNOSTI</vt:lpstr>
      <vt:lpstr>PROMOCIJA EKO HOTELA</vt:lpstr>
      <vt:lpstr>PowerPointova prezentacija</vt:lpstr>
      <vt:lpstr>ČLANOVI TIMA I NJIHOVA MENTORICA</vt:lpstr>
      <vt:lpstr>PowerPointova prezentacija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</dc:creator>
  <cp:lastModifiedBy>Vilma</cp:lastModifiedBy>
  <cp:revision>300</cp:revision>
  <cp:lastPrinted>2015-06-16T06:55:58Z</cp:lastPrinted>
  <dcterms:created xsi:type="dcterms:W3CDTF">2015-05-22T17:19:07Z</dcterms:created>
  <dcterms:modified xsi:type="dcterms:W3CDTF">2016-01-22T10:18:11Z</dcterms:modified>
</cp:coreProperties>
</file>